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Lst>
  <p:sldSz cy="5143500" cx="9144000"/>
  <p:notesSz cx="6858000" cy="9144000"/>
  <p:embeddedFontLst>
    <p:embeddedFont>
      <p:font typeface="Google Sans Medium"/>
      <p:regular r:id="rId32"/>
      <p:bold r:id="rId33"/>
      <p:italic r:id="rId34"/>
      <p:boldItalic r:id="rId35"/>
    </p:embeddedFont>
    <p:embeddedFont>
      <p:font typeface="Google Sans"/>
      <p:regular r:id="rId36"/>
      <p:bold r:id="rId37"/>
      <p:italic r:id="rId38"/>
      <p:boldItalic r:id="rId3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font" Target="fonts/GoogleSansMedium-bold.fntdata"/><Relationship Id="rId10" Type="http://schemas.openxmlformats.org/officeDocument/2006/relationships/slide" Target="slides/slide5.xml"/><Relationship Id="rId32" Type="http://schemas.openxmlformats.org/officeDocument/2006/relationships/font" Target="fonts/GoogleSansMedium-regular.fntdata"/><Relationship Id="rId13" Type="http://schemas.openxmlformats.org/officeDocument/2006/relationships/slide" Target="slides/slide8.xml"/><Relationship Id="rId35" Type="http://schemas.openxmlformats.org/officeDocument/2006/relationships/font" Target="fonts/GoogleSansMedium-boldItalic.fntdata"/><Relationship Id="rId12" Type="http://schemas.openxmlformats.org/officeDocument/2006/relationships/slide" Target="slides/slide7.xml"/><Relationship Id="rId34" Type="http://schemas.openxmlformats.org/officeDocument/2006/relationships/font" Target="fonts/GoogleSansMedium-italic.fntdata"/><Relationship Id="rId15" Type="http://schemas.openxmlformats.org/officeDocument/2006/relationships/slide" Target="slides/slide10.xml"/><Relationship Id="rId37" Type="http://schemas.openxmlformats.org/officeDocument/2006/relationships/font" Target="fonts/GoogleSans-bold.fntdata"/><Relationship Id="rId14" Type="http://schemas.openxmlformats.org/officeDocument/2006/relationships/slide" Target="slides/slide9.xml"/><Relationship Id="rId36" Type="http://schemas.openxmlformats.org/officeDocument/2006/relationships/font" Target="fonts/GoogleSans-regular.fntdata"/><Relationship Id="rId17" Type="http://schemas.openxmlformats.org/officeDocument/2006/relationships/slide" Target="slides/slide12.xml"/><Relationship Id="rId39" Type="http://schemas.openxmlformats.org/officeDocument/2006/relationships/font" Target="fonts/GoogleSans-boldItalic.fntdata"/><Relationship Id="rId16" Type="http://schemas.openxmlformats.org/officeDocument/2006/relationships/slide" Target="slides/slide11.xml"/><Relationship Id="rId38" Type="http://schemas.openxmlformats.org/officeDocument/2006/relationships/font" Target="fonts/GoogleSans-italic.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8" name="Google Shape;58;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g375d0a4c003_0_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7" name="Google Shape;157;g375d0a4c003_0_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g375d0a4c003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8" name="Google Shape;168;g375d0a4c003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g375d0a4c003_0_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7" name="Google Shape;177;g375d0a4c003_0_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g375d0a4c003_0_9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5" name="Google Shape;185;g375d0a4c003_0_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g375d0a4c003_0_1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6" name="Google Shape;196;g375d0a4c003_0_1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g375d0a4c003_0_1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4" name="Google Shape;204;g375d0a4c003_0_1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g375d0a4c003_0_1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1" name="Google Shape;211;g375d0a4c003_0_1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g375d0a4c003_0_19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8" name="Google Shape;218;g375d0a4c003_0_1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g375d0a4c003_0_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5" name="Google Shape;225;g375d0a4c003_0_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 name="Shape 232"/>
        <p:cNvGrpSpPr/>
        <p:nvPr/>
      </p:nvGrpSpPr>
      <p:grpSpPr>
        <a:xfrm>
          <a:off x="0" y="0"/>
          <a:ext cx="0" cy="0"/>
          <a:chOff x="0" y="0"/>
          <a:chExt cx="0" cy="0"/>
        </a:xfrm>
      </p:grpSpPr>
      <p:sp>
        <p:nvSpPr>
          <p:cNvPr id="233" name="Google Shape;233;g375d0a4c003_0_10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4" name="Google Shape;234;g375d0a4c003_0_1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 name="Shape 66"/>
        <p:cNvGrpSpPr/>
        <p:nvPr/>
      </p:nvGrpSpPr>
      <p:grpSpPr>
        <a:xfrm>
          <a:off x="0" y="0"/>
          <a:ext cx="0" cy="0"/>
          <a:chOff x="0" y="0"/>
          <a:chExt cx="0" cy="0"/>
        </a:xfrm>
      </p:grpSpPr>
      <p:sp>
        <p:nvSpPr>
          <p:cNvPr id="67" name="Google Shape;67;g375cec80584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 name="Google Shape;68;g375cec80584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g375d0a4c003_0_1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1" name="Google Shape;241;g375d0a4c003_0_1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 name="Shape 250"/>
        <p:cNvGrpSpPr/>
        <p:nvPr/>
      </p:nvGrpSpPr>
      <p:grpSpPr>
        <a:xfrm>
          <a:off x="0" y="0"/>
          <a:ext cx="0" cy="0"/>
          <a:chOff x="0" y="0"/>
          <a:chExt cx="0" cy="0"/>
        </a:xfrm>
      </p:grpSpPr>
      <p:sp>
        <p:nvSpPr>
          <p:cNvPr id="251" name="Google Shape;251;g375d0a4c003_0_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2" name="Google Shape;252;g375d0a4c003_0_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8" name="Shape 258"/>
        <p:cNvGrpSpPr/>
        <p:nvPr/>
      </p:nvGrpSpPr>
      <p:grpSpPr>
        <a:xfrm>
          <a:off x="0" y="0"/>
          <a:ext cx="0" cy="0"/>
          <a:chOff x="0" y="0"/>
          <a:chExt cx="0" cy="0"/>
        </a:xfrm>
      </p:grpSpPr>
      <p:sp>
        <p:nvSpPr>
          <p:cNvPr id="259" name="Google Shape;259;g375d0a4c003_0_1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0" name="Google Shape;260;g375d0a4c003_0_1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 name="Shape 265"/>
        <p:cNvGrpSpPr/>
        <p:nvPr/>
      </p:nvGrpSpPr>
      <p:grpSpPr>
        <a:xfrm>
          <a:off x="0" y="0"/>
          <a:ext cx="0" cy="0"/>
          <a:chOff x="0" y="0"/>
          <a:chExt cx="0" cy="0"/>
        </a:xfrm>
      </p:grpSpPr>
      <p:sp>
        <p:nvSpPr>
          <p:cNvPr id="266" name="Google Shape;266;g375d0a4c003_0_1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7" name="Google Shape;267;g375d0a4c003_0_1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g375d0a4c003_0_1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5" name="Google Shape;275;g375d0a4c003_0_1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1" name="Shape 281"/>
        <p:cNvGrpSpPr/>
        <p:nvPr/>
      </p:nvGrpSpPr>
      <p:grpSpPr>
        <a:xfrm>
          <a:off x="0" y="0"/>
          <a:ext cx="0" cy="0"/>
          <a:chOff x="0" y="0"/>
          <a:chExt cx="0" cy="0"/>
        </a:xfrm>
      </p:grpSpPr>
      <p:sp>
        <p:nvSpPr>
          <p:cNvPr id="282" name="Google Shape;282;g375d0a4c003_0_1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3" name="Google Shape;283;g375d0a4c003_0_1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9" name="Shape 289"/>
        <p:cNvGrpSpPr/>
        <p:nvPr/>
      </p:nvGrpSpPr>
      <p:grpSpPr>
        <a:xfrm>
          <a:off x="0" y="0"/>
          <a:ext cx="0" cy="0"/>
          <a:chOff x="0" y="0"/>
          <a:chExt cx="0" cy="0"/>
        </a:xfrm>
      </p:grpSpPr>
      <p:sp>
        <p:nvSpPr>
          <p:cNvPr id="290" name="Google Shape;290;g375d0a4c003_0_1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1" name="Google Shape;291;g375d0a4c003_0_1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g375cec80584_0_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 name="Google Shape;77;g375cec80584_0_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g375cec80584_0_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6" name="Google Shape;86;g375cec80584_0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g375cec80584_0_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5" name="Google Shape;95;g375cec80584_0_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g375cec80584_0_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2" name="Google Shape;102;g375cec80584_0_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g375cec80584_0_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1" name="Google Shape;111;g375cec80584_0_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g375d0a4c003_0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3" name="Google Shape;133;g375d0a4c003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g375cec80584_0_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5" name="Google Shape;145;g375cec80584_0_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3.png"/><Relationship Id="rId3" Type="http://schemas.openxmlformats.org/officeDocument/2006/relationships/image" Target="../media/image4.png"/><Relationship Id="rId4"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3.png"/><Relationship Id="rId3" Type="http://schemas.openxmlformats.org/officeDocument/2006/relationships/image" Target="../media/image4.png"/><Relationship Id="rId4"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Font typeface="Google Sans Medium"/>
              <a:buNone/>
              <a:defRPr sz="5200">
                <a:latin typeface="Google Sans Medium"/>
                <a:ea typeface="Google Sans Medium"/>
                <a:cs typeface="Google Sans Medium"/>
                <a:sym typeface="Google Sans Medium"/>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Font typeface="Google Sans"/>
              <a:buNone/>
              <a:defRPr sz="2800">
                <a:latin typeface="Google Sans"/>
                <a:ea typeface="Google Sans"/>
                <a:cs typeface="Google Sans"/>
                <a:sym typeface="Google Sans"/>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50" name="Shape 50"/>
        <p:cNvGrpSpPr/>
        <p:nvPr/>
      </p:nvGrpSpPr>
      <p:grpSpPr>
        <a:xfrm>
          <a:off x="0" y="0"/>
          <a:ext cx="0" cy="0"/>
          <a:chOff x="0" y="0"/>
          <a:chExt cx="0" cy="0"/>
        </a:xfrm>
      </p:grpSpPr>
      <p:sp>
        <p:nvSpPr>
          <p:cNvPr id="51" name="Google Shape;51;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52" name="Google Shape;52;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53" name="Google Shape;53;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4" name="Shape 54"/>
        <p:cNvGrpSpPr/>
        <p:nvPr/>
      </p:nvGrpSpPr>
      <p:grpSpPr>
        <a:xfrm>
          <a:off x="0" y="0"/>
          <a:ext cx="0" cy="0"/>
          <a:chOff x="0" y="0"/>
          <a:chExt cx="0" cy="0"/>
        </a:xfrm>
      </p:grpSpPr>
      <p:sp>
        <p:nvSpPr>
          <p:cNvPr id="55" name="Google Shape;55;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Font typeface="Google Sans"/>
              <a:buNone/>
              <a:defRPr sz="3600">
                <a:latin typeface="Google Sans"/>
                <a:ea typeface="Google Sans"/>
                <a:cs typeface="Google Sans"/>
                <a:sym typeface="Google Sans"/>
              </a:defRPr>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fontScale="92500"/>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r>
              <a:rPr lang="en"/>
              <a:t>Slide </a:t>
            </a:r>
            <a:fld id="{00000000-1234-1234-1234-123412341234}" type="slidenum">
              <a:rPr lang="en"/>
              <a:t>‹#›</a:t>
            </a:fld>
            <a:endParaRPr/>
          </a:p>
        </p:txBody>
      </p:sp>
      <p:pic>
        <p:nvPicPr>
          <p:cNvPr id="16" name="Google Shape;16;p3"/>
          <p:cNvPicPr preferRelativeResize="0"/>
          <p:nvPr/>
        </p:nvPicPr>
        <p:blipFill>
          <a:blip r:embed="rId2">
            <a:alphaModFix/>
          </a:blip>
          <a:stretch>
            <a:fillRect/>
          </a:stretch>
        </p:blipFill>
        <p:spPr>
          <a:xfrm>
            <a:off x="2770929" y="4589454"/>
            <a:ext cx="542947" cy="542962"/>
          </a:xfrm>
          <a:prstGeom prst="rect">
            <a:avLst/>
          </a:prstGeom>
          <a:noFill/>
          <a:ln>
            <a:noFill/>
          </a:ln>
        </p:spPr>
      </p:pic>
      <p:pic>
        <p:nvPicPr>
          <p:cNvPr id="17" name="Google Shape;17;p3"/>
          <p:cNvPicPr preferRelativeResize="0"/>
          <p:nvPr/>
        </p:nvPicPr>
        <p:blipFill>
          <a:blip r:embed="rId3">
            <a:alphaModFix/>
          </a:blip>
          <a:stretch>
            <a:fillRect/>
          </a:stretch>
        </p:blipFill>
        <p:spPr>
          <a:xfrm>
            <a:off x="2044516" y="4573677"/>
            <a:ext cx="576796" cy="572697"/>
          </a:xfrm>
          <a:prstGeom prst="rect">
            <a:avLst/>
          </a:prstGeom>
          <a:noFill/>
          <a:ln>
            <a:noFill/>
          </a:ln>
        </p:spPr>
      </p:pic>
      <p:pic>
        <p:nvPicPr>
          <p:cNvPr id="18" name="Google Shape;18;p3"/>
          <p:cNvPicPr preferRelativeResize="0"/>
          <p:nvPr/>
        </p:nvPicPr>
        <p:blipFill>
          <a:blip r:embed="rId4">
            <a:alphaModFix/>
          </a:blip>
          <a:stretch>
            <a:fillRect/>
          </a:stretch>
        </p:blipFill>
        <p:spPr>
          <a:xfrm>
            <a:off x="0" y="4573675"/>
            <a:ext cx="1888269" cy="539089"/>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9" name="Shape 19"/>
        <p:cNvGrpSpPr/>
        <p:nvPr/>
      </p:nvGrpSpPr>
      <p:grpSpPr>
        <a:xfrm>
          <a:off x="0" y="0"/>
          <a:ext cx="0" cy="0"/>
          <a:chOff x="0" y="0"/>
          <a:chExt cx="0" cy="0"/>
        </a:xfrm>
      </p:grpSpPr>
      <p:sp>
        <p:nvSpPr>
          <p:cNvPr id="20" name="Google Shape;20;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Font typeface="Google Sans Medium"/>
              <a:buNone/>
              <a:defRPr>
                <a:latin typeface="Google Sans Medium"/>
                <a:ea typeface="Google Sans Medium"/>
                <a:cs typeface="Google Sans Medium"/>
                <a:sym typeface="Google Sans Medium"/>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1" name="Google Shape;21;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Clr>
                <a:srgbClr val="0A2463"/>
              </a:buClr>
              <a:buSzPts val="1800"/>
              <a:buFont typeface="Google Sans"/>
              <a:buChar char="●"/>
              <a:defRPr>
                <a:solidFill>
                  <a:srgbClr val="0A2463"/>
                </a:solidFill>
                <a:latin typeface="Google Sans"/>
                <a:ea typeface="Google Sans"/>
                <a:cs typeface="Google Sans"/>
                <a:sym typeface="Google Sans"/>
              </a:defRPr>
            </a:lvl1pPr>
            <a:lvl2pPr indent="-317500" lvl="1" marL="914400">
              <a:spcBef>
                <a:spcPts val="0"/>
              </a:spcBef>
              <a:spcAft>
                <a:spcPts val="0"/>
              </a:spcAft>
              <a:buClr>
                <a:srgbClr val="0A2463"/>
              </a:buClr>
              <a:buSzPts val="1400"/>
              <a:buFont typeface="Google Sans"/>
              <a:buChar char="○"/>
              <a:defRPr>
                <a:solidFill>
                  <a:srgbClr val="0A2463"/>
                </a:solidFill>
                <a:latin typeface="Google Sans"/>
                <a:ea typeface="Google Sans"/>
                <a:cs typeface="Google Sans"/>
                <a:sym typeface="Google Sans"/>
              </a:defRPr>
            </a:lvl2pPr>
            <a:lvl3pPr indent="-317500" lvl="2" marL="1371600">
              <a:spcBef>
                <a:spcPts val="0"/>
              </a:spcBef>
              <a:spcAft>
                <a:spcPts val="0"/>
              </a:spcAft>
              <a:buClr>
                <a:srgbClr val="0A2463"/>
              </a:buClr>
              <a:buSzPts val="1400"/>
              <a:buFont typeface="Google Sans"/>
              <a:buChar char="■"/>
              <a:defRPr>
                <a:solidFill>
                  <a:srgbClr val="0A2463"/>
                </a:solidFill>
                <a:latin typeface="Google Sans"/>
                <a:ea typeface="Google Sans"/>
                <a:cs typeface="Google Sans"/>
                <a:sym typeface="Google Sans"/>
              </a:defRPr>
            </a:lvl3pPr>
            <a:lvl4pPr indent="-317500" lvl="3" marL="1828800">
              <a:spcBef>
                <a:spcPts val="0"/>
              </a:spcBef>
              <a:spcAft>
                <a:spcPts val="0"/>
              </a:spcAft>
              <a:buClr>
                <a:srgbClr val="0A2463"/>
              </a:buClr>
              <a:buSzPts val="1400"/>
              <a:buFont typeface="Google Sans"/>
              <a:buChar char="●"/>
              <a:defRPr>
                <a:solidFill>
                  <a:srgbClr val="0A2463"/>
                </a:solidFill>
                <a:latin typeface="Google Sans"/>
                <a:ea typeface="Google Sans"/>
                <a:cs typeface="Google Sans"/>
                <a:sym typeface="Google Sans"/>
              </a:defRPr>
            </a:lvl4pPr>
            <a:lvl5pPr indent="-317500" lvl="4" marL="2286000">
              <a:spcBef>
                <a:spcPts val="0"/>
              </a:spcBef>
              <a:spcAft>
                <a:spcPts val="0"/>
              </a:spcAft>
              <a:buClr>
                <a:srgbClr val="0A2463"/>
              </a:buClr>
              <a:buSzPts val="1400"/>
              <a:buFont typeface="Google Sans"/>
              <a:buChar char="○"/>
              <a:defRPr>
                <a:solidFill>
                  <a:srgbClr val="0A2463"/>
                </a:solidFill>
                <a:latin typeface="Google Sans"/>
                <a:ea typeface="Google Sans"/>
                <a:cs typeface="Google Sans"/>
                <a:sym typeface="Google Sans"/>
              </a:defRPr>
            </a:lvl5pPr>
            <a:lvl6pPr indent="-317500" lvl="5" marL="2743200">
              <a:spcBef>
                <a:spcPts val="0"/>
              </a:spcBef>
              <a:spcAft>
                <a:spcPts val="0"/>
              </a:spcAft>
              <a:buClr>
                <a:srgbClr val="0A2463"/>
              </a:buClr>
              <a:buSzPts val="1400"/>
              <a:buFont typeface="Google Sans"/>
              <a:buChar char="■"/>
              <a:defRPr>
                <a:solidFill>
                  <a:srgbClr val="0A2463"/>
                </a:solidFill>
                <a:latin typeface="Google Sans"/>
                <a:ea typeface="Google Sans"/>
                <a:cs typeface="Google Sans"/>
                <a:sym typeface="Google Sans"/>
              </a:defRPr>
            </a:lvl6pPr>
            <a:lvl7pPr indent="-317500" lvl="6" marL="3200400">
              <a:spcBef>
                <a:spcPts val="0"/>
              </a:spcBef>
              <a:spcAft>
                <a:spcPts val="0"/>
              </a:spcAft>
              <a:buClr>
                <a:srgbClr val="0A2463"/>
              </a:buClr>
              <a:buSzPts val="1400"/>
              <a:buFont typeface="Google Sans"/>
              <a:buChar char="●"/>
              <a:defRPr>
                <a:solidFill>
                  <a:srgbClr val="0A2463"/>
                </a:solidFill>
                <a:latin typeface="Google Sans"/>
                <a:ea typeface="Google Sans"/>
                <a:cs typeface="Google Sans"/>
                <a:sym typeface="Google Sans"/>
              </a:defRPr>
            </a:lvl7pPr>
            <a:lvl8pPr indent="-317500" lvl="7" marL="3657600">
              <a:spcBef>
                <a:spcPts val="0"/>
              </a:spcBef>
              <a:spcAft>
                <a:spcPts val="0"/>
              </a:spcAft>
              <a:buClr>
                <a:srgbClr val="0A2463"/>
              </a:buClr>
              <a:buSzPts val="1400"/>
              <a:buFont typeface="Google Sans"/>
              <a:buChar char="○"/>
              <a:defRPr>
                <a:solidFill>
                  <a:srgbClr val="0A2463"/>
                </a:solidFill>
                <a:latin typeface="Google Sans"/>
                <a:ea typeface="Google Sans"/>
                <a:cs typeface="Google Sans"/>
                <a:sym typeface="Google Sans"/>
              </a:defRPr>
            </a:lvl8pPr>
            <a:lvl9pPr indent="-317500" lvl="8" marL="4114800">
              <a:spcBef>
                <a:spcPts val="0"/>
              </a:spcBef>
              <a:spcAft>
                <a:spcPts val="0"/>
              </a:spcAft>
              <a:buClr>
                <a:srgbClr val="0A2463"/>
              </a:buClr>
              <a:buSzPts val="1400"/>
              <a:buFont typeface="Google Sans"/>
              <a:buChar char="■"/>
              <a:defRPr>
                <a:solidFill>
                  <a:srgbClr val="0A2463"/>
                </a:solidFill>
                <a:latin typeface="Google Sans"/>
                <a:ea typeface="Google Sans"/>
                <a:cs typeface="Google Sans"/>
                <a:sym typeface="Google Sans"/>
              </a:defRPr>
            </a:lvl9pPr>
          </a:lstStyle>
          <a:p/>
        </p:txBody>
      </p:sp>
      <p:sp>
        <p:nvSpPr>
          <p:cNvPr id="22" name="Google Shape;22;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fontScale="92500"/>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r>
              <a:rPr lang="en"/>
              <a:t>Slide </a:t>
            </a:r>
            <a:fld id="{00000000-1234-1234-1234-123412341234}" type="slidenum">
              <a:rPr lang="en"/>
              <a:t>‹#›</a:t>
            </a:fld>
            <a:endParaRPr/>
          </a:p>
        </p:txBody>
      </p:sp>
      <p:pic>
        <p:nvPicPr>
          <p:cNvPr id="23" name="Google Shape;23;p4"/>
          <p:cNvPicPr preferRelativeResize="0"/>
          <p:nvPr/>
        </p:nvPicPr>
        <p:blipFill>
          <a:blip r:embed="rId2">
            <a:alphaModFix/>
          </a:blip>
          <a:stretch>
            <a:fillRect/>
          </a:stretch>
        </p:blipFill>
        <p:spPr>
          <a:xfrm>
            <a:off x="2337653" y="4641259"/>
            <a:ext cx="458048" cy="458063"/>
          </a:xfrm>
          <a:prstGeom prst="rect">
            <a:avLst/>
          </a:prstGeom>
          <a:noFill/>
          <a:ln>
            <a:noFill/>
          </a:ln>
        </p:spPr>
      </p:pic>
      <p:pic>
        <p:nvPicPr>
          <p:cNvPr id="24" name="Google Shape;24;p4"/>
          <p:cNvPicPr preferRelativeResize="0"/>
          <p:nvPr/>
        </p:nvPicPr>
        <p:blipFill>
          <a:blip r:embed="rId3">
            <a:alphaModFix/>
          </a:blip>
          <a:stretch>
            <a:fillRect/>
          </a:stretch>
        </p:blipFill>
        <p:spPr>
          <a:xfrm>
            <a:off x="1724825" y="4627949"/>
            <a:ext cx="486605" cy="483147"/>
          </a:xfrm>
          <a:prstGeom prst="rect">
            <a:avLst/>
          </a:prstGeom>
          <a:noFill/>
          <a:ln>
            <a:noFill/>
          </a:ln>
        </p:spPr>
      </p:pic>
      <p:pic>
        <p:nvPicPr>
          <p:cNvPr id="25" name="Google Shape;25;p4"/>
          <p:cNvPicPr preferRelativeResize="0"/>
          <p:nvPr/>
        </p:nvPicPr>
        <p:blipFill>
          <a:blip r:embed="rId4">
            <a:alphaModFix/>
          </a:blip>
          <a:stretch>
            <a:fillRect/>
          </a:stretch>
        </p:blipFill>
        <p:spPr>
          <a:xfrm>
            <a:off x="0" y="4627947"/>
            <a:ext cx="1593009" cy="454794"/>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6" name="Shape 26"/>
        <p:cNvGrpSpPr/>
        <p:nvPr/>
      </p:nvGrpSpPr>
      <p:grpSpPr>
        <a:xfrm>
          <a:off x="0" y="0"/>
          <a:ext cx="0" cy="0"/>
          <a:chOff x="0" y="0"/>
          <a:chExt cx="0" cy="0"/>
        </a:xfrm>
      </p:grpSpPr>
      <p:sp>
        <p:nvSpPr>
          <p:cNvPr id="27" name="Google Shape;27;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8" name="Google Shape;28;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9" name="Google Shape;29;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0" name="Google Shape;30;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1" name="Shape 31"/>
        <p:cNvGrpSpPr/>
        <p:nvPr/>
      </p:nvGrpSpPr>
      <p:grpSpPr>
        <a:xfrm>
          <a:off x="0" y="0"/>
          <a:ext cx="0" cy="0"/>
          <a:chOff x="0" y="0"/>
          <a:chExt cx="0" cy="0"/>
        </a:xfrm>
      </p:grpSpPr>
      <p:sp>
        <p:nvSpPr>
          <p:cNvPr id="32" name="Google Shape;32;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33" name="Google Shape;33;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4" name="Shape 34"/>
        <p:cNvGrpSpPr/>
        <p:nvPr/>
      </p:nvGrpSpPr>
      <p:grpSpPr>
        <a:xfrm>
          <a:off x="0" y="0"/>
          <a:ext cx="0" cy="0"/>
          <a:chOff x="0" y="0"/>
          <a:chExt cx="0" cy="0"/>
        </a:xfrm>
      </p:grpSpPr>
      <p:sp>
        <p:nvSpPr>
          <p:cNvPr id="35" name="Google Shape;35;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6" name="Google Shape;36;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7" name="Google Shape;37;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8" name="Shape 38"/>
        <p:cNvGrpSpPr/>
        <p:nvPr/>
      </p:nvGrpSpPr>
      <p:grpSpPr>
        <a:xfrm>
          <a:off x="0" y="0"/>
          <a:ext cx="0" cy="0"/>
          <a:chOff x="0" y="0"/>
          <a:chExt cx="0" cy="0"/>
        </a:xfrm>
      </p:grpSpPr>
      <p:sp>
        <p:nvSpPr>
          <p:cNvPr id="39" name="Google Shape;39;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40" name="Google Shape;40;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1" name="Shape 41"/>
        <p:cNvGrpSpPr/>
        <p:nvPr/>
      </p:nvGrpSpPr>
      <p:grpSpPr>
        <a:xfrm>
          <a:off x="0" y="0"/>
          <a:ext cx="0" cy="0"/>
          <a:chOff x="0" y="0"/>
          <a:chExt cx="0" cy="0"/>
        </a:xfrm>
      </p:grpSpPr>
      <p:sp>
        <p:nvSpPr>
          <p:cNvPr id="42" name="Google Shape;42;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 name="Google Shape;43;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44" name="Google Shape;44;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5" name="Google Shape;45;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6" name="Google Shape;46;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7" name="Shape 47"/>
        <p:cNvGrpSpPr/>
        <p:nvPr/>
      </p:nvGrpSpPr>
      <p:grpSpPr>
        <a:xfrm>
          <a:off x="0" y="0"/>
          <a:ext cx="0" cy="0"/>
          <a:chOff x="0" y="0"/>
          <a:chExt cx="0" cy="0"/>
        </a:xfrm>
      </p:grpSpPr>
      <p:sp>
        <p:nvSpPr>
          <p:cNvPr id="48" name="Google Shape;48;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9" name="Google Shape;49;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3.png"/><Relationship Id="rId4" Type="http://schemas.openxmlformats.org/officeDocument/2006/relationships/image" Target="../media/image4.png"/><Relationship Id="rId5"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25.png"/><Relationship Id="rId4" Type="http://schemas.openxmlformats.org/officeDocument/2006/relationships/image" Target="../media/image3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4.png"/><Relationship Id="rId4" Type="http://schemas.openxmlformats.org/officeDocument/2006/relationships/image" Target="../media/image3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39.png"/><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4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32.png"/><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hyperlink" Target="mailto:ignacy.stepka@cs.put.poznan.pl" TargetMode="External"/><Relationship Id="rId4" Type="http://schemas.openxmlformats.org/officeDocument/2006/relationships/hyperlink" Target="mailto:jerzy.stefanowski@cs.put.poznan.pl" TargetMode="External"/><Relationship Id="rId5" Type="http://schemas.openxmlformats.org/officeDocument/2006/relationships/hyperlink" Target="https://linkedin.com/in/ignacy-stepka" TargetMode="External"/><Relationship Id="rId6" Type="http://schemas.openxmlformats.org/officeDocument/2006/relationships/hyperlink" Target="https://ignacystepka.com/projects/betarce" TargetMode="External"/><Relationship Id="rId7" Type="http://schemas.openxmlformats.org/officeDocument/2006/relationships/image" Target="../media/image2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31.png"/><Relationship Id="rId4" Type="http://schemas.openxmlformats.org/officeDocument/2006/relationships/image" Target="../media/image18.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33.png"/><Relationship Id="rId4" Type="http://schemas.openxmlformats.org/officeDocument/2006/relationships/image" Target="../media/image27.png"/><Relationship Id="rId5" Type="http://schemas.openxmlformats.org/officeDocument/2006/relationships/image" Target="../media/image26.png"/><Relationship Id="rId6" Type="http://schemas.openxmlformats.org/officeDocument/2006/relationships/image" Target="../media/image24.png"/><Relationship Id="rId7" Type="http://schemas.openxmlformats.org/officeDocument/2006/relationships/image" Target="../media/image2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38.png"/><Relationship Id="rId4" Type="http://schemas.openxmlformats.org/officeDocument/2006/relationships/image" Target="../media/image3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36.png"/><Relationship Id="rId4" Type="http://schemas.openxmlformats.org/officeDocument/2006/relationships/image" Target="../media/image29.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4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3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4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37.png"/><Relationship Id="rId4" Type="http://schemas.openxmlformats.org/officeDocument/2006/relationships/image" Target="../media/image1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2.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20.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1.png"/><Relationship Id="rId4" Type="http://schemas.openxmlformats.org/officeDocument/2006/relationships/image" Target="../media/image9.png"/><Relationship Id="rId9" Type="http://schemas.openxmlformats.org/officeDocument/2006/relationships/image" Target="../media/image6.png"/><Relationship Id="rId5" Type="http://schemas.openxmlformats.org/officeDocument/2006/relationships/image" Target="../media/image20.png"/><Relationship Id="rId6" Type="http://schemas.openxmlformats.org/officeDocument/2006/relationships/image" Target="../media/image12.png"/><Relationship Id="rId7" Type="http://schemas.openxmlformats.org/officeDocument/2006/relationships/image" Target="../media/image5.png"/><Relationship Id="rId8"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0.png"/><Relationship Id="rId4" Type="http://schemas.openxmlformats.org/officeDocument/2006/relationships/image" Target="../media/image16.png"/><Relationship Id="rId5" Type="http://schemas.openxmlformats.org/officeDocument/2006/relationships/image" Target="../media/image19.png"/><Relationship Id="rId6" Type="http://schemas.openxmlformats.org/officeDocument/2006/relationships/image" Target="../media/image8.png"/><Relationship Id="rId7" Type="http://schemas.openxmlformats.org/officeDocument/2006/relationships/image" Target="../media/image5.png"/><Relationship Id="rId8"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4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 name="Shape 59"/>
        <p:cNvGrpSpPr/>
        <p:nvPr/>
      </p:nvGrpSpPr>
      <p:grpSpPr>
        <a:xfrm>
          <a:off x="0" y="0"/>
          <a:ext cx="0" cy="0"/>
          <a:chOff x="0" y="0"/>
          <a:chExt cx="0" cy="0"/>
        </a:xfrm>
      </p:grpSpPr>
      <p:sp>
        <p:nvSpPr>
          <p:cNvPr id="60" name="Google Shape;60;p13"/>
          <p:cNvSpPr txBox="1"/>
          <p:nvPr/>
        </p:nvSpPr>
        <p:spPr>
          <a:xfrm>
            <a:off x="311700" y="1850319"/>
            <a:ext cx="8520600" cy="1066800"/>
          </a:xfrm>
          <a:prstGeom prst="rect">
            <a:avLst/>
          </a:prstGeom>
          <a:noFill/>
          <a:ln>
            <a:noFill/>
          </a:ln>
        </p:spPr>
        <p:txBody>
          <a:bodyPr anchorCtr="0" anchor="b" bIns="91425" lIns="91425" spcFirstLastPara="1" rIns="91425" wrap="square" tIns="91425">
            <a:noAutofit/>
          </a:bodyPr>
          <a:lstStyle/>
          <a:p>
            <a:pPr indent="0" lvl="0" marL="0" rtl="0" algn="ctr">
              <a:spcBef>
                <a:spcPts val="0"/>
              </a:spcBef>
              <a:spcAft>
                <a:spcPts val="0"/>
              </a:spcAft>
              <a:buNone/>
            </a:pPr>
            <a:r>
              <a:rPr b="1" lang="en" sz="2600">
                <a:solidFill>
                  <a:srgbClr val="0A2463"/>
                </a:solidFill>
                <a:latin typeface="Google Sans"/>
                <a:ea typeface="Google Sans"/>
                <a:cs typeface="Google Sans"/>
                <a:sym typeface="Google Sans"/>
              </a:rPr>
              <a:t>Counterfactual Explanations with Probabilistic Guarantees on their Robustness to Model Change</a:t>
            </a:r>
            <a:endParaRPr b="1" sz="2600">
              <a:solidFill>
                <a:srgbClr val="0A2463"/>
              </a:solidFill>
              <a:latin typeface="Google Sans"/>
              <a:ea typeface="Google Sans"/>
              <a:cs typeface="Google Sans"/>
              <a:sym typeface="Google Sans"/>
            </a:endParaRPr>
          </a:p>
        </p:txBody>
      </p:sp>
      <p:sp>
        <p:nvSpPr>
          <p:cNvPr id="61" name="Google Shape;61;p13"/>
          <p:cNvSpPr txBox="1"/>
          <p:nvPr/>
        </p:nvSpPr>
        <p:spPr>
          <a:xfrm>
            <a:off x="0" y="2869489"/>
            <a:ext cx="9144000" cy="2052600"/>
          </a:xfrm>
          <a:prstGeom prst="rect">
            <a:avLst/>
          </a:prstGeom>
          <a:noFill/>
          <a:ln>
            <a:noFill/>
          </a:ln>
        </p:spPr>
        <p:txBody>
          <a:bodyPr anchorCtr="0" anchor="t" bIns="91425" lIns="91425" spcFirstLastPara="1" rIns="91425" wrap="square" tIns="91425">
            <a:normAutofit/>
          </a:bodyPr>
          <a:lstStyle/>
          <a:p>
            <a:pPr indent="0" lvl="0" marL="0" rtl="0" algn="ctr">
              <a:spcBef>
                <a:spcPts val="0"/>
              </a:spcBef>
              <a:spcAft>
                <a:spcPts val="0"/>
              </a:spcAft>
              <a:buNone/>
            </a:pPr>
            <a:r>
              <a:t/>
            </a:r>
            <a:endParaRPr>
              <a:solidFill>
                <a:srgbClr val="1155CC"/>
              </a:solidFill>
              <a:latin typeface="Google Sans"/>
              <a:ea typeface="Google Sans"/>
              <a:cs typeface="Google Sans"/>
              <a:sym typeface="Google Sans"/>
            </a:endParaRPr>
          </a:p>
          <a:p>
            <a:pPr indent="0" lvl="0" marL="0" rtl="0" algn="ctr">
              <a:spcBef>
                <a:spcPts val="0"/>
              </a:spcBef>
              <a:spcAft>
                <a:spcPts val="0"/>
              </a:spcAft>
              <a:buNone/>
            </a:pPr>
            <a:r>
              <a:rPr lang="en" sz="1100">
                <a:solidFill>
                  <a:srgbClr val="666666"/>
                </a:solidFill>
                <a:latin typeface="Google Sans"/>
                <a:ea typeface="Google Sans"/>
                <a:cs typeface="Google Sans"/>
                <a:sym typeface="Google Sans"/>
              </a:rPr>
              <a:t>Ignacy Stępka ᵃ, Jerzy Stefanowski ᵃ, Mateusz Lango ᵃ ᵇ</a:t>
            </a:r>
            <a:endParaRPr sz="1100">
              <a:solidFill>
                <a:srgbClr val="666666"/>
              </a:solidFill>
              <a:latin typeface="Google Sans"/>
              <a:ea typeface="Google Sans"/>
              <a:cs typeface="Google Sans"/>
              <a:sym typeface="Google Sans"/>
            </a:endParaRPr>
          </a:p>
          <a:p>
            <a:pPr indent="0" lvl="0" marL="0" rtl="0" algn="ctr">
              <a:spcBef>
                <a:spcPts val="0"/>
              </a:spcBef>
              <a:spcAft>
                <a:spcPts val="0"/>
              </a:spcAft>
              <a:buNone/>
            </a:pPr>
            <a:r>
              <a:t/>
            </a:r>
            <a:endParaRPr sz="1100">
              <a:solidFill>
                <a:srgbClr val="666666"/>
              </a:solidFill>
              <a:latin typeface="Google Sans"/>
              <a:ea typeface="Google Sans"/>
              <a:cs typeface="Google Sans"/>
              <a:sym typeface="Google Sans"/>
            </a:endParaRPr>
          </a:p>
          <a:p>
            <a:pPr indent="0" lvl="0" marL="0" rtl="0" algn="ctr">
              <a:spcBef>
                <a:spcPts val="0"/>
              </a:spcBef>
              <a:spcAft>
                <a:spcPts val="0"/>
              </a:spcAft>
              <a:buClr>
                <a:schemeClr val="dk1"/>
              </a:buClr>
              <a:buSzPts val="1100"/>
              <a:buFont typeface="Arial"/>
              <a:buNone/>
            </a:pPr>
            <a:r>
              <a:rPr i="1" lang="en" sz="1100">
                <a:solidFill>
                  <a:srgbClr val="666666"/>
                </a:solidFill>
                <a:latin typeface="Google Sans"/>
                <a:ea typeface="Google Sans"/>
                <a:cs typeface="Google Sans"/>
                <a:sym typeface="Google Sans"/>
              </a:rPr>
              <a:t>ᵃ Poznan University of Technology, Poznan, Poland</a:t>
            </a:r>
            <a:endParaRPr i="1" sz="1100">
              <a:solidFill>
                <a:srgbClr val="666666"/>
              </a:solidFill>
              <a:latin typeface="Google Sans"/>
              <a:ea typeface="Google Sans"/>
              <a:cs typeface="Google Sans"/>
              <a:sym typeface="Google Sans"/>
            </a:endParaRPr>
          </a:p>
          <a:p>
            <a:pPr indent="0" lvl="0" marL="0" rtl="0" algn="ctr">
              <a:spcBef>
                <a:spcPts val="0"/>
              </a:spcBef>
              <a:spcAft>
                <a:spcPts val="0"/>
              </a:spcAft>
              <a:buNone/>
            </a:pPr>
            <a:r>
              <a:rPr i="1" lang="en" sz="1100">
                <a:solidFill>
                  <a:srgbClr val="666666"/>
                </a:solidFill>
                <a:latin typeface="Google Sans"/>
                <a:ea typeface="Google Sans"/>
                <a:cs typeface="Google Sans"/>
                <a:sym typeface="Google Sans"/>
              </a:rPr>
              <a:t>ᵇ Charles University, Prague, Czech Republic</a:t>
            </a:r>
            <a:endParaRPr i="1" sz="1100">
              <a:solidFill>
                <a:srgbClr val="666666"/>
              </a:solidFill>
              <a:latin typeface="Google Sans"/>
              <a:ea typeface="Google Sans"/>
              <a:cs typeface="Google Sans"/>
              <a:sym typeface="Google Sans"/>
            </a:endParaRPr>
          </a:p>
        </p:txBody>
      </p:sp>
      <p:pic>
        <p:nvPicPr>
          <p:cNvPr id="62" name="Google Shape;62;p13"/>
          <p:cNvPicPr preferRelativeResize="0"/>
          <p:nvPr/>
        </p:nvPicPr>
        <p:blipFill>
          <a:blip r:embed="rId3">
            <a:alphaModFix/>
          </a:blip>
          <a:stretch>
            <a:fillRect/>
          </a:stretch>
        </p:blipFill>
        <p:spPr>
          <a:xfrm>
            <a:off x="4737345" y="26977"/>
            <a:ext cx="928254" cy="928278"/>
          </a:xfrm>
          <a:prstGeom prst="rect">
            <a:avLst/>
          </a:prstGeom>
          <a:noFill/>
          <a:ln>
            <a:noFill/>
          </a:ln>
        </p:spPr>
      </p:pic>
      <p:sp>
        <p:nvSpPr>
          <p:cNvPr id="63" name="Google Shape;63;p13"/>
          <p:cNvSpPr txBox="1"/>
          <p:nvPr/>
        </p:nvSpPr>
        <p:spPr>
          <a:xfrm>
            <a:off x="660950" y="4672800"/>
            <a:ext cx="8520600" cy="470700"/>
          </a:xfrm>
          <a:prstGeom prst="rect">
            <a:avLst/>
          </a:prstGeom>
          <a:noFill/>
          <a:ln>
            <a:noFill/>
          </a:ln>
        </p:spPr>
        <p:txBody>
          <a:bodyPr anchorCtr="0" anchor="b" bIns="91425" lIns="91425" spcFirstLastPara="1" rIns="91425" wrap="square" tIns="91425">
            <a:noAutofit/>
          </a:bodyPr>
          <a:lstStyle/>
          <a:p>
            <a:pPr indent="0" lvl="0" marL="0" rtl="0" algn="r">
              <a:spcBef>
                <a:spcPts val="0"/>
              </a:spcBef>
              <a:spcAft>
                <a:spcPts val="0"/>
              </a:spcAft>
              <a:buNone/>
            </a:pPr>
            <a:r>
              <a:rPr lang="en">
                <a:solidFill>
                  <a:srgbClr val="0A2463"/>
                </a:solidFill>
                <a:latin typeface="Google Sans"/>
                <a:ea typeface="Google Sans"/>
                <a:cs typeface="Google Sans"/>
                <a:sym typeface="Google Sans"/>
              </a:rPr>
              <a:t>KDD 2025, Toronto, Canada</a:t>
            </a:r>
            <a:endParaRPr>
              <a:solidFill>
                <a:srgbClr val="0A2463"/>
              </a:solidFill>
              <a:latin typeface="Google Sans"/>
              <a:ea typeface="Google Sans"/>
              <a:cs typeface="Google Sans"/>
              <a:sym typeface="Google Sans"/>
            </a:endParaRPr>
          </a:p>
        </p:txBody>
      </p:sp>
      <p:pic>
        <p:nvPicPr>
          <p:cNvPr id="64" name="Google Shape;64;p13"/>
          <p:cNvPicPr preferRelativeResize="0"/>
          <p:nvPr/>
        </p:nvPicPr>
        <p:blipFill>
          <a:blip r:embed="rId4">
            <a:alphaModFix/>
          </a:blip>
          <a:stretch>
            <a:fillRect/>
          </a:stretch>
        </p:blipFill>
        <p:spPr>
          <a:xfrm>
            <a:off x="3495425" y="3"/>
            <a:ext cx="986124" cy="979117"/>
          </a:xfrm>
          <a:prstGeom prst="rect">
            <a:avLst/>
          </a:prstGeom>
          <a:noFill/>
          <a:ln>
            <a:noFill/>
          </a:ln>
        </p:spPr>
      </p:pic>
      <p:pic>
        <p:nvPicPr>
          <p:cNvPr id="65" name="Google Shape;65;p13"/>
          <p:cNvPicPr preferRelativeResize="0"/>
          <p:nvPr/>
        </p:nvPicPr>
        <p:blipFill>
          <a:blip r:embed="rId5">
            <a:alphaModFix/>
          </a:blip>
          <a:stretch>
            <a:fillRect/>
          </a:stretch>
        </p:blipFill>
        <p:spPr>
          <a:xfrm>
            <a:off x="0" y="-1"/>
            <a:ext cx="3228297" cy="92165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sp>
        <p:nvSpPr>
          <p:cNvPr id="159" name="Google Shape;159;p2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Verification</a:t>
            </a:r>
            <a:endParaRPr/>
          </a:p>
        </p:txBody>
      </p:sp>
      <p:sp>
        <p:nvSpPr>
          <p:cNvPr id="160" name="Google Shape;160;p22"/>
          <p:cNvSpPr txBox="1"/>
          <p:nvPr>
            <p:ph idx="1" type="body"/>
          </p:nvPr>
        </p:nvSpPr>
        <p:spPr>
          <a:xfrm>
            <a:off x="311700" y="1762975"/>
            <a:ext cx="3900600" cy="2064900"/>
          </a:xfrm>
          <a:prstGeom prst="rect">
            <a:avLst/>
          </a:prstGeom>
        </p:spPr>
        <p:txBody>
          <a:bodyPr anchorCtr="0" anchor="t" bIns="91425" lIns="91425" spcFirstLastPara="1" rIns="91425" wrap="square" tIns="91425">
            <a:normAutofit/>
          </a:bodyPr>
          <a:lstStyle/>
          <a:p>
            <a:pPr indent="-298450" lvl="0" marL="457200" rtl="0" algn="l">
              <a:lnSpc>
                <a:spcPct val="115000"/>
              </a:lnSpc>
              <a:spcBef>
                <a:spcPts val="1200"/>
              </a:spcBef>
              <a:spcAft>
                <a:spcPts val="0"/>
              </a:spcAft>
              <a:buClr>
                <a:srgbClr val="B7B7B7"/>
              </a:buClr>
              <a:buSzPts val="1100"/>
              <a:buAutoNum type="arabicPeriod"/>
            </a:pPr>
            <a:r>
              <a:rPr lang="en" sz="1100">
                <a:solidFill>
                  <a:srgbClr val="B7B7B7"/>
                </a:solidFill>
              </a:rPr>
              <a:t>Sample </a:t>
            </a:r>
            <a:r>
              <a:rPr i="1" lang="en" sz="1100">
                <a:solidFill>
                  <a:srgbClr val="B7B7B7"/>
                </a:solidFill>
              </a:rPr>
              <a:t>k </a:t>
            </a:r>
            <a:r>
              <a:rPr lang="en" sz="1100">
                <a:solidFill>
                  <a:srgbClr val="B7B7B7"/>
                </a:solidFill>
              </a:rPr>
              <a:t>models from SAM</a:t>
            </a:r>
            <a:endParaRPr sz="1100">
              <a:solidFill>
                <a:srgbClr val="B7B7B7"/>
              </a:solidFill>
            </a:endParaRPr>
          </a:p>
          <a:p>
            <a:pPr indent="-298450" lvl="0" marL="457200" rtl="0" algn="l">
              <a:lnSpc>
                <a:spcPct val="115000"/>
              </a:lnSpc>
              <a:spcBef>
                <a:spcPts val="0"/>
              </a:spcBef>
              <a:spcAft>
                <a:spcPts val="0"/>
              </a:spcAft>
              <a:buClr>
                <a:srgbClr val="B7B7B7"/>
              </a:buClr>
              <a:buSzPts val="1100"/>
              <a:buAutoNum type="arabicPeriod"/>
            </a:pPr>
            <a:r>
              <a:rPr lang="en" sz="1100">
                <a:solidFill>
                  <a:srgbClr val="B7B7B7"/>
                </a:solidFill>
              </a:rPr>
              <a:t>Classify </a:t>
            </a:r>
            <a:r>
              <a:rPr i="1" lang="en" sz="1100">
                <a:solidFill>
                  <a:srgbClr val="B7B7B7"/>
                </a:solidFill>
              </a:rPr>
              <a:t>CF</a:t>
            </a:r>
            <a:r>
              <a:rPr lang="en" sz="1100">
                <a:solidFill>
                  <a:srgbClr val="B7B7B7"/>
                </a:solidFill>
              </a:rPr>
              <a:t> with these models</a:t>
            </a:r>
            <a:endParaRPr sz="1100">
              <a:solidFill>
                <a:srgbClr val="B7B7B7"/>
              </a:solidFill>
            </a:endParaRPr>
          </a:p>
          <a:p>
            <a:pPr indent="-298450" lvl="0" marL="457200" rtl="0" algn="l">
              <a:lnSpc>
                <a:spcPct val="115000"/>
              </a:lnSpc>
              <a:spcBef>
                <a:spcPts val="0"/>
              </a:spcBef>
              <a:spcAft>
                <a:spcPts val="0"/>
              </a:spcAft>
              <a:buClr>
                <a:srgbClr val="B7B7B7"/>
              </a:buClr>
              <a:buSzPts val="1100"/>
              <a:buAutoNum type="arabicPeriod"/>
            </a:pPr>
            <a:r>
              <a:rPr lang="en" sz="1100">
                <a:solidFill>
                  <a:srgbClr val="B7B7B7"/>
                </a:solidFill>
              </a:rPr>
              <a:t>For each prediction check if </a:t>
            </a:r>
            <a:r>
              <a:rPr i="1" lang="en" sz="1100">
                <a:solidFill>
                  <a:srgbClr val="B7B7B7"/>
                </a:solidFill>
              </a:rPr>
              <a:t>M(x) == M’(x)</a:t>
            </a:r>
            <a:endParaRPr i="1" sz="1100">
              <a:solidFill>
                <a:srgbClr val="B7B7B7"/>
              </a:solidFill>
            </a:endParaRPr>
          </a:p>
          <a:p>
            <a:pPr indent="-298450" lvl="0" marL="457200" rtl="0" algn="l">
              <a:lnSpc>
                <a:spcPct val="115000"/>
              </a:lnSpc>
              <a:spcBef>
                <a:spcPts val="0"/>
              </a:spcBef>
              <a:spcAft>
                <a:spcPts val="0"/>
              </a:spcAft>
              <a:buClr>
                <a:srgbClr val="B7B7B7"/>
              </a:buClr>
              <a:buSzPts val="1100"/>
              <a:buAutoNum type="arabicPeriod"/>
            </a:pPr>
            <a:r>
              <a:rPr lang="en" sz="1100">
                <a:solidFill>
                  <a:srgbClr val="B7B7B7"/>
                </a:solidFill>
              </a:rPr>
              <a:t>Count the number of robust CFs to estimate p</a:t>
            </a:r>
            <a:endParaRPr sz="1100">
              <a:solidFill>
                <a:srgbClr val="B7B7B7"/>
              </a:solidFill>
            </a:endParaRPr>
          </a:p>
          <a:p>
            <a:pPr indent="-298450" lvl="0" marL="457200" rtl="0" algn="l">
              <a:lnSpc>
                <a:spcPct val="115000"/>
              </a:lnSpc>
              <a:spcBef>
                <a:spcPts val="0"/>
              </a:spcBef>
              <a:spcAft>
                <a:spcPts val="0"/>
              </a:spcAft>
              <a:buClr>
                <a:schemeClr val="dk1"/>
              </a:buClr>
              <a:buSzPts val="1100"/>
              <a:buAutoNum type="arabicPeriod"/>
            </a:pPr>
            <a:r>
              <a:rPr lang="en" sz="1100">
                <a:solidFill>
                  <a:schemeClr val="dk1"/>
                </a:solidFill>
              </a:rPr>
              <a:t>Use this evidence to update the noninformative Jeffreys prior for robustness (Beta)</a:t>
            </a:r>
            <a:endParaRPr sz="1100">
              <a:solidFill>
                <a:schemeClr val="dk1"/>
              </a:solidFill>
            </a:endParaRPr>
          </a:p>
          <a:p>
            <a:pPr indent="-298450" lvl="0" marL="457200" rtl="0" algn="l">
              <a:lnSpc>
                <a:spcPct val="115000"/>
              </a:lnSpc>
              <a:spcBef>
                <a:spcPts val="0"/>
              </a:spcBef>
              <a:spcAft>
                <a:spcPts val="0"/>
              </a:spcAft>
              <a:buClr>
                <a:schemeClr val="dk1"/>
              </a:buClr>
              <a:buSzPts val="1100"/>
              <a:buAutoNum type="arabicPeriod"/>
            </a:pPr>
            <a:r>
              <a:rPr lang="en" sz="1100">
                <a:solidFill>
                  <a:schemeClr val="dk1"/>
                </a:solidFill>
              </a:rPr>
              <a:t>Finally, verify if the counterfactual is (𝛿, 𝛼)-robust</a:t>
            </a:r>
            <a:endParaRPr>
              <a:solidFill>
                <a:schemeClr val="dk1"/>
              </a:solidFill>
            </a:endParaRPr>
          </a:p>
        </p:txBody>
      </p:sp>
      <p:sp>
        <p:nvSpPr>
          <p:cNvPr id="161" name="Google Shape;161;p2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fontScale="92500"/>
          </a:bodyPr>
          <a:lstStyle/>
          <a:p>
            <a:pPr indent="0" lvl="0" marL="0" rtl="0" algn="r">
              <a:spcBef>
                <a:spcPts val="0"/>
              </a:spcBef>
              <a:spcAft>
                <a:spcPts val="0"/>
              </a:spcAft>
              <a:buNone/>
            </a:pPr>
            <a:r>
              <a:rPr lang="en"/>
              <a:t>Slide </a:t>
            </a:r>
            <a:fld id="{00000000-1234-1234-1234-123412341234}" type="slidenum">
              <a:rPr lang="en"/>
              <a:t>‹#›</a:t>
            </a:fld>
            <a:endParaRPr/>
          </a:p>
        </p:txBody>
      </p:sp>
      <p:pic>
        <p:nvPicPr>
          <p:cNvPr id="162" name="Google Shape;162;p22"/>
          <p:cNvPicPr preferRelativeResize="0"/>
          <p:nvPr/>
        </p:nvPicPr>
        <p:blipFill>
          <a:blip r:embed="rId3">
            <a:alphaModFix/>
          </a:blip>
          <a:stretch>
            <a:fillRect/>
          </a:stretch>
        </p:blipFill>
        <p:spPr>
          <a:xfrm>
            <a:off x="2940925" y="256797"/>
            <a:ext cx="6011326" cy="1800500"/>
          </a:xfrm>
          <a:prstGeom prst="rect">
            <a:avLst/>
          </a:prstGeom>
          <a:noFill/>
          <a:ln>
            <a:noFill/>
          </a:ln>
        </p:spPr>
      </p:pic>
      <p:sp>
        <p:nvSpPr>
          <p:cNvPr id="163" name="Google Shape;163;p22"/>
          <p:cNvSpPr/>
          <p:nvPr/>
        </p:nvSpPr>
        <p:spPr>
          <a:xfrm>
            <a:off x="7112000" y="1919100"/>
            <a:ext cx="345600" cy="296400"/>
          </a:xfrm>
          <a:prstGeom prst="roundRect">
            <a:avLst>
              <a:gd fmla="val 16667" name="adj"/>
            </a:avLst>
          </a:prstGeom>
          <a:solidFill>
            <a:srgbClr val="9FC5E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5</a:t>
            </a:r>
            <a:endParaRPr/>
          </a:p>
        </p:txBody>
      </p:sp>
      <p:sp>
        <p:nvSpPr>
          <p:cNvPr id="164" name="Google Shape;164;p22"/>
          <p:cNvSpPr/>
          <p:nvPr/>
        </p:nvSpPr>
        <p:spPr>
          <a:xfrm>
            <a:off x="8574000" y="790225"/>
            <a:ext cx="345600" cy="296400"/>
          </a:xfrm>
          <a:prstGeom prst="roundRect">
            <a:avLst>
              <a:gd fmla="val 16667" name="adj"/>
            </a:avLst>
          </a:prstGeom>
          <a:solidFill>
            <a:srgbClr val="9FC5E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6</a:t>
            </a:r>
            <a:endParaRPr/>
          </a:p>
        </p:txBody>
      </p:sp>
      <p:pic>
        <p:nvPicPr>
          <p:cNvPr id="165" name="Google Shape;165;p22"/>
          <p:cNvPicPr preferRelativeResize="0"/>
          <p:nvPr/>
        </p:nvPicPr>
        <p:blipFill>
          <a:blip r:embed="rId4">
            <a:alphaModFix/>
          </a:blip>
          <a:stretch>
            <a:fillRect/>
          </a:stretch>
        </p:blipFill>
        <p:spPr>
          <a:xfrm>
            <a:off x="5140800" y="2374975"/>
            <a:ext cx="2932249" cy="26232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p2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BetaRCE</a:t>
            </a:r>
            <a:endParaRPr/>
          </a:p>
        </p:txBody>
      </p:sp>
      <p:sp>
        <p:nvSpPr>
          <p:cNvPr id="171" name="Google Shape;171;p23"/>
          <p:cNvSpPr txBox="1"/>
          <p:nvPr>
            <p:ph idx="1" type="body"/>
          </p:nvPr>
        </p:nvSpPr>
        <p:spPr>
          <a:xfrm>
            <a:off x="311700" y="1152475"/>
            <a:ext cx="4883700" cy="3416400"/>
          </a:xfrm>
          <a:prstGeom prst="rect">
            <a:avLst/>
          </a:prstGeom>
        </p:spPr>
        <p:txBody>
          <a:bodyPr anchorCtr="0" anchor="t" bIns="91425" lIns="91425" spcFirstLastPara="1" rIns="91425" wrap="square" tIns="91425">
            <a:normAutofit fontScale="92500" lnSpcReduction="20000"/>
          </a:bodyPr>
          <a:lstStyle/>
          <a:p>
            <a:pPr indent="-334327" lvl="0" marL="457200" rtl="0" algn="l">
              <a:spcBef>
                <a:spcPts val="0"/>
              </a:spcBef>
              <a:spcAft>
                <a:spcPts val="0"/>
              </a:spcAft>
              <a:buSzPct val="100000"/>
              <a:buChar char="●"/>
            </a:pPr>
            <a:r>
              <a:rPr lang="en"/>
              <a:t>Post-hoc</a:t>
            </a:r>
            <a:endParaRPr/>
          </a:p>
          <a:p>
            <a:pPr indent="-310832" lvl="1" marL="914400" rtl="0" algn="l">
              <a:spcBef>
                <a:spcPts val="0"/>
              </a:spcBef>
              <a:spcAft>
                <a:spcPts val="0"/>
              </a:spcAft>
              <a:buSzPct val="100000"/>
              <a:buChar char="○"/>
            </a:pPr>
            <a:r>
              <a:rPr lang="en"/>
              <a:t>First, a base CF generation method is used e.g., DiCE [3] or Wachter [4]</a:t>
            </a:r>
            <a:endParaRPr/>
          </a:p>
          <a:p>
            <a:pPr indent="-310832" lvl="1" marL="914400" rtl="0" algn="l">
              <a:spcBef>
                <a:spcPts val="0"/>
              </a:spcBef>
              <a:spcAft>
                <a:spcPts val="0"/>
              </a:spcAft>
              <a:buSzPct val="100000"/>
              <a:buChar char="○"/>
            </a:pPr>
            <a:r>
              <a:rPr lang="en"/>
              <a:t>Then, BetaRCE robustifies the base CF</a:t>
            </a:r>
            <a:br>
              <a:rPr lang="en"/>
            </a:br>
            <a:endParaRPr/>
          </a:p>
          <a:p>
            <a:pPr indent="-334327" lvl="0" marL="457200" rtl="0" algn="l">
              <a:spcBef>
                <a:spcPts val="0"/>
              </a:spcBef>
              <a:spcAft>
                <a:spcPts val="0"/>
              </a:spcAft>
              <a:buSzPct val="100000"/>
              <a:buChar char="●"/>
            </a:pPr>
            <a:r>
              <a:rPr lang="en"/>
              <a:t>Objective function</a:t>
            </a:r>
            <a:endParaRPr/>
          </a:p>
          <a:p>
            <a:pPr indent="-310832" lvl="1" marL="914400" rtl="0" algn="l">
              <a:spcBef>
                <a:spcPts val="0"/>
              </a:spcBef>
              <a:spcAft>
                <a:spcPts val="0"/>
              </a:spcAft>
              <a:buSzPct val="100000"/>
              <a:buChar char="○"/>
            </a:pPr>
            <a:r>
              <a:rPr lang="en"/>
              <a:t>Distance to the base counterfactual</a:t>
            </a:r>
            <a:endParaRPr/>
          </a:p>
          <a:p>
            <a:pPr indent="-310832" lvl="1" marL="914400" rtl="0" algn="l">
              <a:spcBef>
                <a:spcPts val="0"/>
              </a:spcBef>
              <a:spcAft>
                <a:spcPts val="0"/>
              </a:spcAft>
              <a:buSzPct val="100000"/>
              <a:buChar char="○"/>
            </a:pPr>
            <a:r>
              <a:rPr lang="en"/>
              <a:t>Validity term (correct class)</a:t>
            </a:r>
            <a:endParaRPr/>
          </a:p>
          <a:p>
            <a:pPr indent="-310832" lvl="1" marL="914400" rtl="0" algn="l">
              <a:spcBef>
                <a:spcPts val="0"/>
              </a:spcBef>
              <a:spcAft>
                <a:spcPts val="0"/>
              </a:spcAft>
              <a:buSzPct val="100000"/>
              <a:buChar char="○"/>
            </a:pPr>
            <a:r>
              <a:rPr lang="en"/>
              <a:t>Robustness term (maintains the same class under a new model)</a:t>
            </a:r>
            <a:endParaRPr/>
          </a:p>
          <a:p>
            <a:pPr indent="0" lvl="0" marL="914400" rtl="0" algn="l">
              <a:spcBef>
                <a:spcPts val="1200"/>
              </a:spcBef>
              <a:spcAft>
                <a:spcPts val="0"/>
              </a:spcAft>
              <a:buNone/>
            </a:pPr>
            <a:r>
              <a:t/>
            </a:r>
            <a:endParaRPr/>
          </a:p>
          <a:p>
            <a:pPr indent="-334327" lvl="0" marL="457200" rtl="0" algn="l">
              <a:spcBef>
                <a:spcPts val="1200"/>
              </a:spcBef>
              <a:spcAft>
                <a:spcPts val="0"/>
              </a:spcAft>
              <a:buSzPct val="100000"/>
              <a:buChar char="●"/>
            </a:pPr>
            <a:r>
              <a:rPr lang="en"/>
              <a:t>Optimization algorithm</a:t>
            </a:r>
            <a:endParaRPr/>
          </a:p>
          <a:p>
            <a:pPr indent="-310832" lvl="1" marL="914400" rtl="0" algn="l">
              <a:spcBef>
                <a:spcPts val="0"/>
              </a:spcBef>
              <a:spcAft>
                <a:spcPts val="0"/>
              </a:spcAft>
              <a:buSzPct val="100000"/>
              <a:buChar char="○"/>
            </a:pPr>
            <a:r>
              <a:rPr lang="en"/>
              <a:t>We use GrowingSpheres [5], a zeroth-order optimizer</a:t>
            </a:r>
            <a:endParaRPr/>
          </a:p>
        </p:txBody>
      </p:sp>
      <p:sp>
        <p:nvSpPr>
          <p:cNvPr id="172" name="Google Shape;172;p2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fontScale="92500"/>
          </a:bodyPr>
          <a:lstStyle/>
          <a:p>
            <a:pPr indent="0" lvl="0" marL="0" rtl="0" algn="r">
              <a:spcBef>
                <a:spcPts val="0"/>
              </a:spcBef>
              <a:spcAft>
                <a:spcPts val="0"/>
              </a:spcAft>
              <a:buNone/>
            </a:pPr>
            <a:r>
              <a:rPr lang="en"/>
              <a:t>Slide </a:t>
            </a:r>
            <a:fld id="{00000000-1234-1234-1234-123412341234}" type="slidenum">
              <a:rPr lang="en"/>
              <a:t>‹#›</a:t>
            </a:fld>
            <a:endParaRPr/>
          </a:p>
        </p:txBody>
      </p:sp>
      <p:pic>
        <p:nvPicPr>
          <p:cNvPr id="173" name="Google Shape;173;p23"/>
          <p:cNvPicPr preferRelativeResize="0"/>
          <p:nvPr/>
        </p:nvPicPr>
        <p:blipFill>
          <a:blip r:embed="rId3">
            <a:alphaModFix/>
          </a:blip>
          <a:stretch>
            <a:fillRect/>
          </a:stretch>
        </p:blipFill>
        <p:spPr>
          <a:xfrm>
            <a:off x="733825" y="3271650"/>
            <a:ext cx="3936975" cy="444900"/>
          </a:xfrm>
          <a:prstGeom prst="rect">
            <a:avLst/>
          </a:prstGeom>
          <a:noFill/>
          <a:ln>
            <a:noFill/>
          </a:ln>
        </p:spPr>
      </p:pic>
      <p:pic>
        <p:nvPicPr>
          <p:cNvPr id="174" name="Google Shape;174;p23"/>
          <p:cNvPicPr preferRelativeResize="0"/>
          <p:nvPr/>
        </p:nvPicPr>
        <p:blipFill>
          <a:blip r:embed="rId4">
            <a:alphaModFix/>
          </a:blip>
          <a:stretch>
            <a:fillRect/>
          </a:stretch>
        </p:blipFill>
        <p:spPr>
          <a:xfrm>
            <a:off x="5251844" y="1492812"/>
            <a:ext cx="3602961" cy="2695386"/>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sp>
        <p:nvSpPr>
          <p:cNvPr id="179" name="Google Shape;179;p2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Empirical Evaluation </a:t>
            </a:r>
            <a:endParaRPr/>
          </a:p>
        </p:txBody>
      </p:sp>
      <p:sp>
        <p:nvSpPr>
          <p:cNvPr id="180" name="Google Shape;180;p2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fontScale="92500"/>
          </a:bodyPr>
          <a:lstStyle/>
          <a:p>
            <a:pPr indent="0" lvl="0" marL="0" rtl="0" algn="r">
              <a:spcBef>
                <a:spcPts val="0"/>
              </a:spcBef>
              <a:spcAft>
                <a:spcPts val="0"/>
              </a:spcAft>
              <a:buNone/>
            </a:pPr>
            <a:r>
              <a:rPr lang="en"/>
              <a:t>Slide </a:t>
            </a:r>
            <a:fld id="{00000000-1234-1234-1234-123412341234}" type="slidenum">
              <a:rPr lang="en"/>
              <a:t>‹#›</a:t>
            </a:fld>
            <a:endParaRPr/>
          </a:p>
        </p:txBody>
      </p:sp>
      <p:pic>
        <p:nvPicPr>
          <p:cNvPr id="181" name="Google Shape;181;p24"/>
          <p:cNvPicPr preferRelativeResize="0"/>
          <p:nvPr/>
        </p:nvPicPr>
        <p:blipFill>
          <a:blip r:embed="rId3">
            <a:alphaModFix/>
          </a:blip>
          <a:stretch>
            <a:fillRect/>
          </a:stretch>
        </p:blipFill>
        <p:spPr>
          <a:xfrm>
            <a:off x="1414638" y="1367950"/>
            <a:ext cx="6314725" cy="2955825"/>
          </a:xfrm>
          <a:prstGeom prst="rect">
            <a:avLst/>
          </a:prstGeom>
          <a:noFill/>
          <a:ln>
            <a:noFill/>
          </a:ln>
        </p:spPr>
      </p:pic>
      <p:pic>
        <p:nvPicPr>
          <p:cNvPr id="182" name="Google Shape;182;p24"/>
          <p:cNvPicPr preferRelativeResize="0"/>
          <p:nvPr/>
        </p:nvPicPr>
        <p:blipFill>
          <a:blip r:embed="rId4">
            <a:alphaModFix/>
          </a:blip>
          <a:stretch>
            <a:fillRect/>
          </a:stretch>
        </p:blipFill>
        <p:spPr>
          <a:xfrm>
            <a:off x="5329946" y="402763"/>
            <a:ext cx="3602337" cy="65722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sp>
        <p:nvSpPr>
          <p:cNvPr id="187" name="Google Shape;187;p2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Comparing to other methods</a:t>
            </a:r>
            <a:endParaRPr/>
          </a:p>
        </p:txBody>
      </p:sp>
      <p:sp>
        <p:nvSpPr>
          <p:cNvPr id="188" name="Google Shape;188;p2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fontScale="92500"/>
          </a:bodyPr>
          <a:lstStyle/>
          <a:p>
            <a:pPr indent="0" lvl="0" marL="0" rtl="0" algn="r">
              <a:spcBef>
                <a:spcPts val="0"/>
              </a:spcBef>
              <a:spcAft>
                <a:spcPts val="0"/>
              </a:spcAft>
              <a:buNone/>
            </a:pPr>
            <a:r>
              <a:rPr lang="en"/>
              <a:t>Slide </a:t>
            </a:r>
            <a:fld id="{00000000-1234-1234-1234-123412341234}" type="slidenum">
              <a:rPr lang="en"/>
              <a:t>‹#›</a:t>
            </a:fld>
            <a:endParaRPr/>
          </a:p>
        </p:txBody>
      </p:sp>
      <p:pic>
        <p:nvPicPr>
          <p:cNvPr id="189" name="Google Shape;189;p25"/>
          <p:cNvPicPr preferRelativeResize="0"/>
          <p:nvPr/>
        </p:nvPicPr>
        <p:blipFill>
          <a:blip r:embed="rId3">
            <a:alphaModFix/>
          </a:blip>
          <a:stretch>
            <a:fillRect/>
          </a:stretch>
        </p:blipFill>
        <p:spPr>
          <a:xfrm>
            <a:off x="940500" y="1017725"/>
            <a:ext cx="7262999" cy="3567850"/>
          </a:xfrm>
          <a:prstGeom prst="rect">
            <a:avLst/>
          </a:prstGeom>
          <a:noFill/>
          <a:ln>
            <a:noFill/>
          </a:ln>
        </p:spPr>
      </p:pic>
      <p:sp>
        <p:nvSpPr>
          <p:cNvPr id="190" name="Google Shape;190;p25"/>
          <p:cNvSpPr/>
          <p:nvPr/>
        </p:nvSpPr>
        <p:spPr>
          <a:xfrm>
            <a:off x="6096000" y="2278950"/>
            <a:ext cx="2107500" cy="677400"/>
          </a:xfrm>
          <a:prstGeom prst="roundRect">
            <a:avLst>
              <a:gd fmla="val 16667" name="adj"/>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91" name="Google Shape;191;p25"/>
          <p:cNvSpPr/>
          <p:nvPr/>
        </p:nvSpPr>
        <p:spPr>
          <a:xfrm>
            <a:off x="6096000" y="3786025"/>
            <a:ext cx="2107500" cy="677400"/>
          </a:xfrm>
          <a:prstGeom prst="roundRect">
            <a:avLst>
              <a:gd fmla="val 16667" name="adj"/>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92" name="Google Shape;192;p25"/>
          <p:cNvSpPr/>
          <p:nvPr/>
        </p:nvSpPr>
        <p:spPr>
          <a:xfrm>
            <a:off x="1436525" y="2278950"/>
            <a:ext cx="1660800" cy="677400"/>
          </a:xfrm>
          <a:prstGeom prst="roundRect">
            <a:avLst>
              <a:gd fmla="val 16667" name="adj"/>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93" name="Google Shape;193;p25"/>
          <p:cNvSpPr/>
          <p:nvPr/>
        </p:nvSpPr>
        <p:spPr>
          <a:xfrm>
            <a:off x="1476050" y="3786025"/>
            <a:ext cx="1660800" cy="723300"/>
          </a:xfrm>
          <a:prstGeom prst="roundRect">
            <a:avLst>
              <a:gd fmla="val 16667" name="adj"/>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 name="Shape 197"/>
        <p:cNvGrpSpPr/>
        <p:nvPr/>
      </p:nvGrpSpPr>
      <p:grpSpPr>
        <a:xfrm>
          <a:off x="0" y="0"/>
          <a:ext cx="0" cy="0"/>
          <a:chOff x="0" y="0"/>
          <a:chExt cx="0" cy="0"/>
        </a:xfrm>
      </p:grpSpPr>
      <p:sp>
        <p:nvSpPr>
          <p:cNvPr id="198" name="Google Shape;198;p2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Out-of-distribution model change</a:t>
            </a:r>
            <a:endParaRPr/>
          </a:p>
        </p:txBody>
      </p:sp>
      <p:sp>
        <p:nvSpPr>
          <p:cNvPr id="199" name="Google Shape;199;p2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fontScale="92500"/>
          </a:bodyPr>
          <a:lstStyle/>
          <a:p>
            <a:pPr indent="0" lvl="0" marL="0" rtl="0" algn="r">
              <a:spcBef>
                <a:spcPts val="0"/>
              </a:spcBef>
              <a:spcAft>
                <a:spcPts val="0"/>
              </a:spcAft>
              <a:buNone/>
            </a:pPr>
            <a:r>
              <a:rPr lang="en"/>
              <a:t>Slide </a:t>
            </a:r>
            <a:fld id="{00000000-1234-1234-1234-123412341234}" type="slidenum">
              <a:rPr lang="en"/>
              <a:t>‹#›</a:t>
            </a:fld>
            <a:endParaRPr/>
          </a:p>
        </p:txBody>
      </p:sp>
      <p:pic>
        <p:nvPicPr>
          <p:cNvPr id="200" name="Google Shape;200;p26"/>
          <p:cNvPicPr preferRelativeResize="0"/>
          <p:nvPr/>
        </p:nvPicPr>
        <p:blipFill>
          <a:blip r:embed="rId3">
            <a:alphaModFix/>
          </a:blip>
          <a:stretch>
            <a:fillRect/>
          </a:stretch>
        </p:blipFill>
        <p:spPr>
          <a:xfrm>
            <a:off x="522138" y="1541638"/>
            <a:ext cx="6900325" cy="2652174"/>
          </a:xfrm>
          <a:prstGeom prst="rect">
            <a:avLst/>
          </a:prstGeom>
          <a:noFill/>
          <a:ln>
            <a:noFill/>
          </a:ln>
        </p:spPr>
      </p:pic>
      <p:pic>
        <p:nvPicPr>
          <p:cNvPr id="201" name="Google Shape;201;p26"/>
          <p:cNvPicPr preferRelativeResize="0"/>
          <p:nvPr/>
        </p:nvPicPr>
        <p:blipFill>
          <a:blip r:embed="rId4">
            <a:alphaModFix/>
          </a:blip>
          <a:stretch>
            <a:fillRect/>
          </a:stretch>
        </p:blipFill>
        <p:spPr>
          <a:xfrm>
            <a:off x="6310581" y="63508"/>
            <a:ext cx="2776975" cy="138232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sp>
        <p:nvSpPr>
          <p:cNvPr id="206" name="Google Shape;206;p2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Summary</a:t>
            </a:r>
            <a:endParaRPr/>
          </a:p>
        </p:txBody>
      </p:sp>
      <p:sp>
        <p:nvSpPr>
          <p:cNvPr id="207" name="Google Shape;207;p27"/>
          <p:cNvSpPr txBox="1"/>
          <p:nvPr>
            <p:ph idx="1" type="body"/>
          </p:nvPr>
        </p:nvSpPr>
        <p:spPr>
          <a:xfrm>
            <a:off x="311700" y="1152475"/>
            <a:ext cx="8520600" cy="34164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0"/>
              </a:spcAft>
              <a:buNone/>
            </a:pPr>
            <a:r>
              <a:rPr lang="en"/>
              <a:t>✅  </a:t>
            </a:r>
            <a:r>
              <a:rPr lang="en"/>
              <a:t>Pros: </a:t>
            </a:r>
            <a:endParaRPr/>
          </a:p>
          <a:p>
            <a:pPr indent="-342900" lvl="0" marL="457200" rtl="0" algn="l">
              <a:spcBef>
                <a:spcPts val="1200"/>
              </a:spcBef>
              <a:spcAft>
                <a:spcPts val="0"/>
              </a:spcAft>
              <a:buSzPts val="1800"/>
              <a:buChar char="●"/>
            </a:pPr>
            <a:r>
              <a:rPr lang="en"/>
              <a:t>Probabilistic guarantees on robustness</a:t>
            </a:r>
            <a:endParaRPr/>
          </a:p>
          <a:p>
            <a:pPr indent="-342900" lvl="0" marL="457200" rtl="0" algn="l">
              <a:spcBef>
                <a:spcPts val="0"/>
              </a:spcBef>
              <a:spcAft>
                <a:spcPts val="0"/>
              </a:spcAft>
              <a:buSzPts val="1800"/>
              <a:buChar char="●"/>
            </a:pPr>
            <a:r>
              <a:rPr lang="en"/>
              <a:t>Model-agnostic, is</a:t>
            </a:r>
            <a:r>
              <a:rPr lang="en"/>
              <a:t> </a:t>
            </a:r>
            <a:r>
              <a:rPr lang="en"/>
              <a:t>post-hoc and compatible with any CFE method</a:t>
            </a:r>
            <a:endParaRPr/>
          </a:p>
          <a:p>
            <a:pPr indent="-342900" lvl="0" marL="457200" rtl="0" algn="l">
              <a:spcBef>
                <a:spcPts val="0"/>
              </a:spcBef>
              <a:spcAft>
                <a:spcPts val="0"/>
              </a:spcAft>
              <a:buSzPts val="1800"/>
              <a:buChar char="●"/>
            </a:pPr>
            <a:r>
              <a:rPr lang="en"/>
              <a:t>User-tunable interpretable hyperparameters: δ (robustness), α(confidence)</a:t>
            </a:r>
            <a:endParaRPr/>
          </a:p>
          <a:p>
            <a:pPr indent="-342900" lvl="0" marL="457200" rtl="0" algn="l">
              <a:spcBef>
                <a:spcPts val="0"/>
              </a:spcBef>
              <a:spcAft>
                <a:spcPts val="0"/>
              </a:spcAft>
              <a:buSzPts val="1800"/>
              <a:buChar char="●"/>
            </a:pPr>
            <a:r>
              <a:rPr lang="en"/>
              <a:t>Requires no modifications to your model</a:t>
            </a:r>
            <a:endParaRPr/>
          </a:p>
          <a:p>
            <a:pPr indent="0" lvl="0" marL="0" rtl="0" algn="l">
              <a:spcBef>
                <a:spcPts val="1200"/>
              </a:spcBef>
              <a:spcAft>
                <a:spcPts val="0"/>
              </a:spcAft>
              <a:buNone/>
            </a:pPr>
            <a:r>
              <a:rPr lang="en"/>
              <a:t>❌ Cons:</a:t>
            </a:r>
            <a:endParaRPr/>
          </a:p>
          <a:p>
            <a:pPr indent="-342900" lvl="0" marL="457200" rtl="0" algn="l">
              <a:spcBef>
                <a:spcPts val="1200"/>
              </a:spcBef>
              <a:spcAft>
                <a:spcPts val="0"/>
              </a:spcAft>
              <a:buSzPts val="1800"/>
              <a:buChar char="●"/>
            </a:pPr>
            <a:r>
              <a:rPr lang="en"/>
              <a:t>Computational efficiency</a:t>
            </a:r>
            <a:endParaRPr/>
          </a:p>
          <a:p>
            <a:pPr indent="-342900" lvl="0" marL="457200" rtl="0" algn="l">
              <a:spcBef>
                <a:spcPts val="0"/>
              </a:spcBef>
              <a:spcAft>
                <a:spcPts val="0"/>
              </a:spcAft>
              <a:buSzPts val="1800"/>
              <a:buChar char="●"/>
            </a:pPr>
            <a:r>
              <a:rPr lang="en"/>
              <a:t>Need to define your Space of Admissible Models</a:t>
            </a:r>
            <a:endParaRPr/>
          </a:p>
          <a:p>
            <a:pPr indent="0" lvl="0" marL="0" rtl="0" algn="l">
              <a:spcBef>
                <a:spcPts val="1200"/>
              </a:spcBef>
              <a:spcAft>
                <a:spcPts val="1200"/>
              </a:spcAft>
              <a:buNone/>
            </a:pPr>
            <a:r>
              <a:t/>
            </a:r>
            <a:endParaRPr/>
          </a:p>
        </p:txBody>
      </p:sp>
      <p:sp>
        <p:nvSpPr>
          <p:cNvPr id="208" name="Google Shape;208;p2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fontScale="92500"/>
          </a:bodyPr>
          <a:lstStyle/>
          <a:p>
            <a:pPr indent="0" lvl="0" marL="0" rtl="0" algn="r">
              <a:spcBef>
                <a:spcPts val="0"/>
              </a:spcBef>
              <a:spcAft>
                <a:spcPts val="0"/>
              </a:spcAft>
              <a:buNone/>
            </a:pPr>
            <a:r>
              <a:rPr lang="en"/>
              <a:t>Slide </a:t>
            </a:r>
            <a:fld id="{00000000-1234-1234-1234-123412341234}" type="slidenum">
              <a:rPr lang="en"/>
              <a:t>‹#›</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sp>
        <p:nvSpPr>
          <p:cNvPr id="213" name="Google Shape;213;p2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Future Work</a:t>
            </a:r>
            <a:endParaRPr/>
          </a:p>
        </p:txBody>
      </p:sp>
      <p:sp>
        <p:nvSpPr>
          <p:cNvPr id="214" name="Google Shape;214;p28"/>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Formalization of what a small model change is to better define SAM</a:t>
            </a:r>
            <a:endParaRPr/>
          </a:p>
          <a:p>
            <a:pPr indent="-342900" lvl="0" marL="457200" rtl="0" algn="l">
              <a:spcBef>
                <a:spcPts val="0"/>
              </a:spcBef>
              <a:spcAft>
                <a:spcPts val="0"/>
              </a:spcAft>
              <a:buSzPts val="1800"/>
              <a:buChar char="●"/>
            </a:pPr>
            <a:r>
              <a:rPr lang="en"/>
              <a:t>Differentiable objective function + first-order optimization</a:t>
            </a:r>
            <a:endParaRPr/>
          </a:p>
          <a:p>
            <a:pPr indent="-342900" lvl="0" marL="457200" rtl="0" algn="l">
              <a:spcBef>
                <a:spcPts val="0"/>
              </a:spcBef>
              <a:spcAft>
                <a:spcPts val="0"/>
              </a:spcAft>
              <a:buSzPts val="1800"/>
              <a:buChar char="●"/>
            </a:pPr>
            <a:r>
              <a:rPr lang="en"/>
              <a:t>Mixed attribute handling</a:t>
            </a:r>
            <a:endParaRPr/>
          </a:p>
          <a:p>
            <a:pPr indent="-342900" lvl="0" marL="457200" rtl="0" algn="l">
              <a:spcBef>
                <a:spcPts val="0"/>
              </a:spcBef>
              <a:spcAft>
                <a:spcPts val="0"/>
              </a:spcAft>
              <a:buSzPts val="1800"/>
              <a:buChar char="●"/>
            </a:pPr>
            <a:r>
              <a:rPr lang="en"/>
              <a:t>Other than </a:t>
            </a:r>
            <a:r>
              <a:rPr lang="en"/>
              <a:t>tabular </a:t>
            </a:r>
            <a:r>
              <a:rPr lang="en"/>
              <a:t>modalities</a:t>
            </a:r>
            <a:endParaRPr/>
          </a:p>
        </p:txBody>
      </p:sp>
      <p:sp>
        <p:nvSpPr>
          <p:cNvPr id="215" name="Google Shape;215;p2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fontScale="92500"/>
          </a:bodyPr>
          <a:lstStyle/>
          <a:p>
            <a:pPr indent="0" lvl="0" marL="0" rtl="0" algn="r">
              <a:spcBef>
                <a:spcPts val="0"/>
              </a:spcBef>
              <a:spcAft>
                <a:spcPts val="0"/>
              </a:spcAft>
              <a:buNone/>
            </a:pPr>
            <a:r>
              <a:rPr lang="en"/>
              <a:t>Slide </a:t>
            </a:r>
            <a:fld id="{00000000-1234-1234-1234-123412341234}" type="slidenum">
              <a:rPr lang="en"/>
              <a:t>‹#›</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 name="Shape 219"/>
        <p:cNvGrpSpPr/>
        <p:nvPr/>
      </p:nvGrpSpPr>
      <p:grpSpPr>
        <a:xfrm>
          <a:off x="0" y="0"/>
          <a:ext cx="0" cy="0"/>
          <a:chOff x="0" y="0"/>
          <a:chExt cx="0" cy="0"/>
        </a:xfrm>
      </p:grpSpPr>
      <p:sp>
        <p:nvSpPr>
          <p:cNvPr id="220" name="Google Shape;220;p2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References</a:t>
            </a:r>
            <a:endParaRPr/>
          </a:p>
        </p:txBody>
      </p:sp>
      <p:sp>
        <p:nvSpPr>
          <p:cNvPr id="221" name="Google Shape;221;p29"/>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lnSpc>
                <a:spcPct val="105000"/>
              </a:lnSpc>
              <a:spcBef>
                <a:spcPts val="0"/>
              </a:spcBef>
              <a:spcAft>
                <a:spcPts val="0"/>
              </a:spcAft>
              <a:buNone/>
            </a:pPr>
            <a:r>
              <a:rPr lang="en" sz="1000"/>
              <a:t>[1] Junqi Jiang, Francesco Leofante, Antonio Rago, and Francesca Toni. Formalising the robustness of counterfactual explanations for neural networks. In Proceedings of the AAAI Conference on Artificial Intelligence, volume 37, pages 14901–14909, 2023</a:t>
            </a:r>
            <a:endParaRPr sz="1000"/>
          </a:p>
          <a:p>
            <a:pPr indent="0" lvl="0" marL="0" rtl="0" algn="l">
              <a:lnSpc>
                <a:spcPct val="105000"/>
              </a:lnSpc>
              <a:spcBef>
                <a:spcPts val="1200"/>
              </a:spcBef>
              <a:spcAft>
                <a:spcPts val="0"/>
              </a:spcAft>
              <a:buNone/>
            </a:pPr>
            <a:r>
              <a:rPr lang="en" sz="1000"/>
              <a:t>[2] Ao Xu and Tieru Wu. Generally-occurring model change for robust counterfactual explanations. In Artificial Neural Networks and Machine Learning – ICANN 2024: 33rd International Conference on Artificial Neural Networks, 2024</a:t>
            </a:r>
            <a:endParaRPr sz="1000"/>
          </a:p>
          <a:p>
            <a:pPr indent="0" lvl="0" marL="0" rtl="0" algn="l">
              <a:lnSpc>
                <a:spcPct val="105000"/>
              </a:lnSpc>
              <a:spcBef>
                <a:spcPts val="1200"/>
              </a:spcBef>
              <a:spcAft>
                <a:spcPts val="0"/>
              </a:spcAft>
              <a:buNone/>
            </a:pPr>
            <a:r>
              <a:rPr lang="en" sz="1000"/>
              <a:t>[3] Ramaravind Kommiya Mothilal, Amit Sharma, and Chenhao Tan. Explaining Machine Learning Classifiers through Diverse Counterfactual Explanations. In Proceedings of the 2020 Conference on Fairness, Accountability, and Transparency, pages 607–617, 2020</a:t>
            </a:r>
            <a:endParaRPr sz="1000"/>
          </a:p>
          <a:p>
            <a:pPr indent="0" lvl="0" marL="0" rtl="0" algn="l">
              <a:lnSpc>
                <a:spcPct val="105000"/>
              </a:lnSpc>
              <a:spcBef>
                <a:spcPts val="1200"/>
              </a:spcBef>
              <a:spcAft>
                <a:spcPts val="0"/>
              </a:spcAft>
              <a:buNone/>
            </a:pPr>
            <a:r>
              <a:rPr lang="en" sz="1000"/>
              <a:t>[4] Sandra Wachter, Brent Mittelstadt, and Chris Russell. Counterfactual Explanations Without Opening the Black Box: Automated Decisions and the GDPR. SSRN Electronic Journal, 2017</a:t>
            </a:r>
            <a:endParaRPr sz="1000"/>
          </a:p>
          <a:p>
            <a:pPr indent="0" lvl="0" marL="0" rtl="0" algn="l">
              <a:lnSpc>
                <a:spcPct val="105000"/>
              </a:lnSpc>
              <a:spcBef>
                <a:spcPts val="1200"/>
              </a:spcBef>
              <a:spcAft>
                <a:spcPts val="1200"/>
              </a:spcAft>
              <a:buNone/>
            </a:pPr>
            <a:r>
              <a:rPr lang="en" sz="1000"/>
              <a:t>[5] </a:t>
            </a:r>
            <a:r>
              <a:rPr lang="en" sz="1000"/>
              <a:t>Thibault Laugel, Marie-Jeanne Lesot, Christophe Marsala, Xavier Renard, and Marcin Detyniecki. Comparison-based inverse classification for interpretability in machine learning. In Information Processing and Management of Uncertainty in Knowledge-Based Systems. Theory and Foundations: 17th International Conference, IPMU, 2018</a:t>
            </a:r>
            <a:endParaRPr sz="1000"/>
          </a:p>
        </p:txBody>
      </p:sp>
      <p:sp>
        <p:nvSpPr>
          <p:cNvPr id="222" name="Google Shape;222;p2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fontScale="92500"/>
          </a:bodyPr>
          <a:lstStyle/>
          <a:p>
            <a:pPr indent="0" lvl="0" marL="0" rtl="0" algn="r">
              <a:spcBef>
                <a:spcPts val="0"/>
              </a:spcBef>
              <a:spcAft>
                <a:spcPts val="0"/>
              </a:spcAft>
              <a:buNone/>
            </a:pPr>
            <a:r>
              <a:rPr lang="en"/>
              <a:t>Slide </a:t>
            </a:r>
            <a:fld id="{00000000-1234-1234-1234-123412341234}" type="slidenum">
              <a:rPr lang="en"/>
              <a:t>‹#›</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sp>
        <p:nvSpPr>
          <p:cNvPr id="227" name="Google Shape;227;p3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Thank you!</a:t>
            </a:r>
            <a:endParaRPr/>
          </a:p>
        </p:txBody>
      </p:sp>
      <p:sp>
        <p:nvSpPr>
          <p:cNvPr id="228" name="Google Shape;228;p30"/>
          <p:cNvSpPr txBox="1"/>
          <p:nvPr>
            <p:ph idx="1" type="body"/>
          </p:nvPr>
        </p:nvSpPr>
        <p:spPr>
          <a:xfrm>
            <a:off x="311700" y="1152475"/>
            <a:ext cx="5205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Shoot us an email</a:t>
            </a:r>
            <a:br>
              <a:rPr lang="en"/>
            </a:br>
            <a:r>
              <a:rPr lang="en" u="sng">
                <a:solidFill>
                  <a:schemeClr val="hlink"/>
                </a:solidFill>
                <a:hlinkClick r:id="rId3"/>
              </a:rPr>
              <a:t>ignacy.stepka@cs.put.poznan.pl</a:t>
            </a:r>
            <a:br>
              <a:rPr lang="en"/>
            </a:br>
            <a:r>
              <a:rPr lang="en" u="sng">
                <a:solidFill>
                  <a:schemeClr val="hlink"/>
                </a:solidFill>
                <a:hlinkClick r:id="rId4"/>
              </a:rPr>
              <a:t>jerzy.stefanowski@cs.put.poznan.pl</a:t>
            </a:r>
            <a:endParaRPr/>
          </a:p>
          <a:p>
            <a:pPr indent="-342900" lvl="0" marL="457200" rtl="0" algn="l">
              <a:spcBef>
                <a:spcPts val="0"/>
              </a:spcBef>
              <a:spcAft>
                <a:spcPts val="0"/>
              </a:spcAft>
              <a:buSzPts val="1800"/>
              <a:buChar char="●"/>
            </a:pPr>
            <a:r>
              <a:rPr lang="en"/>
              <a:t>Connect on LinkedIn</a:t>
            </a:r>
            <a:br>
              <a:rPr lang="en"/>
            </a:br>
            <a:r>
              <a:rPr lang="en" u="sng">
                <a:solidFill>
                  <a:schemeClr val="hlink"/>
                </a:solidFill>
                <a:hlinkClick r:id="rId5"/>
              </a:rPr>
              <a:t>https://linkedin.com/in/ignacy-stepka</a:t>
            </a:r>
            <a:endParaRPr/>
          </a:p>
          <a:p>
            <a:pPr indent="-342900" lvl="0" marL="457200" rtl="0" algn="l">
              <a:spcBef>
                <a:spcPts val="0"/>
              </a:spcBef>
              <a:spcAft>
                <a:spcPts val="0"/>
              </a:spcAft>
              <a:buSzPts val="1800"/>
              <a:buChar char="●"/>
            </a:pPr>
            <a:r>
              <a:rPr lang="en"/>
              <a:t>Check out the project website for tutorials, code, paper, extra experiments and more!</a:t>
            </a:r>
            <a:br>
              <a:rPr lang="en"/>
            </a:br>
            <a:r>
              <a:rPr lang="en" u="sng">
                <a:solidFill>
                  <a:schemeClr val="hlink"/>
                </a:solidFill>
                <a:hlinkClick r:id="rId6"/>
              </a:rPr>
              <a:t>https://ignacystepka.com/projects/betarce</a:t>
            </a:r>
            <a:br>
              <a:rPr lang="en"/>
            </a:br>
            <a:endParaRPr/>
          </a:p>
        </p:txBody>
      </p:sp>
      <p:sp>
        <p:nvSpPr>
          <p:cNvPr id="229" name="Google Shape;229;p3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fontScale="92500"/>
          </a:bodyPr>
          <a:lstStyle/>
          <a:p>
            <a:pPr indent="0" lvl="0" marL="0" rtl="0" algn="r">
              <a:spcBef>
                <a:spcPts val="0"/>
              </a:spcBef>
              <a:spcAft>
                <a:spcPts val="0"/>
              </a:spcAft>
              <a:buNone/>
            </a:pPr>
            <a:r>
              <a:rPr lang="en"/>
              <a:t>Slide </a:t>
            </a:r>
            <a:fld id="{00000000-1234-1234-1234-123412341234}" type="slidenum">
              <a:rPr lang="en"/>
              <a:t>‹#›</a:t>
            </a:fld>
            <a:endParaRPr/>
          </a:p>
        </p:txBody>
      </p:sp>
      <p:pic>
        <p:nvPicPr>
          <p:cNvPr id="230" name="Google Shape;230;p30"/>
          <p:cNvPicPr preferRelativeResize="0"/>
          <p:nvPr/>
        </p:nvPicPr>
        <p:blipFill>
          <a:blip r:embed="rId7">
            <a:alphaModFix/>
          </a:blip>
          <a:stretch>
            <a:fillRect/>
          </a:stretch>
        </p:blipFill>
        <p:spPr>
          <a:xfrm>
            <a:off x="5982876" y="1256635"/>
            <a:ext cx="2039275" cy="2630225"/>
          </a:xfrm>
          <a:prstGeom prst="rect">
            <a:avLst/>
          </a:prstGeom>
          <a:noFill/>
          <a:ln>
            <a:noFill/>
          </a:ln>
        </p:spPr>
      </p:pic>
      <p:sp>
        <p:nvSpPr>
          <p:cNvPr id="231" name="Google Shape;231;p30"/>
          <p:cNvSpPr txBox="1"/>
          <p:nvPr/>
        </p:nvSpPr>
        <p:spPr>
          <a:xfrm>
            <a:off x="5156800" y="4613725"/>
            <a:ext cx="32592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lang="en" sz="1000">
                <a:solidFill>
                  <a:schemeClr val="dk2"/>
                </a:solidFill>
                <a:latin typeface="Google Sans"/>
                <a:ea typeface="Google Sans"/>
                <a:cs typeface="Google Sans"/>
                <a:sym typeface="Google Sans"/>
              </a:rPr>
              <a:t>This research was funded by National Science Centre,</a:t>
            </a:r>
            <a:endParaRPr sz="1000">
              <a:solidFill>
                <a:schemeClr val="dk2"/>
              </a:solidFill>
              <a:latin typeface="Google Sans"/>
              <a:ea typeface="Google Sans"/>
              <a:cs typeface="Google Sans"/>
              <a:sym typeface="Google Sans"/>
            </a:endParaRPr>
          </a:p>
          <a:p>
            <a:pPr indent="0" lvl="0" marL="0" rtl="0" algn="l">
              <a:spcBef>
                <a:spcPts val="0"/>
              </a:spcBef>
              <a:spcAft>
                <a:spcPts val="0"/>
              </a:spcAft>
              <a:buNone/>
            </a:pPr>
            <a:r>
              <a:rPr lang="en" sz="1000">
                <a:solidFill>
                  <a:schemeClr val="dk2"/>
                </a:solidFill>
                <a:latin typeface="Google Sans"/>
                <a:ea typeface="Google Sans"/>
                <a:cs typeface="Google Sans"/>
                <a:sym typeface="Google Sans"/>
              </a:rPr>
              <a:t>Poland OPUS grant no. 2023/51/B/ST6/00545</a:t>
            </a:r>
            <a:endParaRPr sz="1000">
              <a:solidFill>
                <a:schemeClr val="dk2"/>
              </a:solidFill>
              <a:latin typeface="Google Sans"/>
              <a:ea typeface="Google Sans"/>
              <a:cs typeface="Google Sans"/>
              <a:sym typeface="Google Sans"/>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5" name="Shape 235"/>
        <p:cNvGrpSpPr/>
        <p:nvPr/>
      </p:nvGrpSpPr>
      <p:grpSpPr>
        <a:xfrm>
          <a:off x="0" y="0"/>
          <a:ext cx="0" cy="0"/>
          <a:chOff x="0" y="0"/>
          <a:chExt cx="0" cy="0"/>
        </a:xfrm>
      </p:grpSpPr>
      <p:sp>
        <p:nvSpPr>
          <p:cNvPr id="236" name="Google Shape;236;p3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EXTRA DECK</a:t>
            </a:r>
            <a:endParaRPr/>
          </a:p>
        </p:txBody>
      </p:sp>
      <p:sp>
        <p:nvSpPr>
          <p:cNvPr id="237" name="Google Shape;237;p31"/>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sp>
        <p:nvSpPr>
          <p:cNvPr id="238" name="Google Shape;238;p3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fontScale="92500"/>
          </a:bodyPr>
          <a:lstStyle/>
          <a:p>
            <a:pPr indent="0" lvl="0" marL="0" rtl="0" algn="r">
              <a:spcBef>
                <a:spcPts val="0"/>
              </a:spcBef>
              <a:spcAft>
                <a:spcPts val="0"/>
              </a:spcAft>
              <a:buNone/>
            </a:pPr>
            <a:r>
              <a:rPr lang="en"/>
              <a:t>Slide </a:t>
            </a:r>
            <a:fld id="{00000000-1234-1234-1234-123412341234}" type="slidenum">
              <a:rPr lang="en"/>
              <a:t>‹#›</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 name="Shape 69"/>
        <p:cNvGrpSpPr/>
        <p:nvPr/>
      </p:nvGrpSpPr>
      <p:grpSpPr>
        <a:xfrm>
          <a:off x="0" y="0"/>
          <a:ext cx="0" cy="0"/>
          <a:chOff x="0" y="0"/>
          <a:chExt cx="0" cy="0"/>
        </a:xfrm>
      </p:grpSpPr>
      <p:sp>
        <p:nvSpPr>
          <p:cNvPr id="70" name="Google Shape;70;p1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Counterfactual Explanations</a:t>
            </a:r>
            <a:endParaRPr/>
          </a:p>
        </p:txBody>
      </p:sp>
      <p:sp>
        <p:nvSpPr>
          <p:cNvPr id="71" name="Google Shape;71;p14"/>
          <p:cNvSpPr txBox="1"/>
          <p:nvPr>
            <p:ph idx="1" type="body"/>
          </p:nvPr>
        </p:nvSpPr>
        <p:spPr>
          <a:xfrm>
            <a:off x="311700" y="1152475"/>
            <a:ext cx="42603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500"/>
              <a:t>Definition by Wachter et al: “</a:t>
            </a:r>
            <a:r>
              <a:rPr i="1" lang="en" sz="1500"/>
              <a:t>The closest possible world in which the decision would have been different”</a:t>
            </a:r>
            <a:endParaRPr i="1" sz="1500"/>
          </a:p>
          <a:p>
            <a:pPr indent="0" lvl="0" marL="0" rtl="0" algn="l">
              <a:spcBef>
                <a:spcPts val="1200"/>
              </a:spcBef>
              <a:spcAft>
                <a:spcPts val="0"/>
              </a:spcAft>
              <a:buClr>
                <a:schemeClr val="dk1"/>
              </a:buClr>
              <a:buSzPts val="1100"/>
              <a:buFont typeface="Arial"/>
              <a:buNone/>
            </a:pPr>
            <a:r>
              <a:rPr lang="en" sz="1500"/>
              <a:t>Intuitively, you can think of it as a what-if scenario: </a:t>
            </a:r>
            <a:r>
              <a:rPr i="1" lang="en" sz="1500"/>
              <a:t>“If X had been different, you would have gotten Y instead”</a:t>
            </a:r>
            <a:endParaRPr i="1" sz="1500"/>
          </a:p>
          <a:p>
            <a:pPr indent="0" lvl="0" marL="0" rtl="0" algn="l">
              <a:spcBef>
                <a:spcPts val="1200"/>
              </a:spcBef>
              <a:spcAft>
                <a:spcPts val="1200"/>
              </a:spcAft>
              <a:buNone/>
            </a:pPr>
            <a:r>
              <a:rPr lang="en" sz="1500"/>
              <a:t>Counterfactuals are </a:t>
            </a:r>
            <a:r>
              <a:rPr b="1" lang="en" sz="1500"/>
              <a:t>minimal changes to the input that would change the output</a:t>
            </a:r>
            <a:r>
              <a:rPr lang="en" sz="1500"/>
              <a:t>, without requiring knowledge of the internal model.</a:t>
            </a:r>
            <a:endParaRPr sz="1500"/>
          </a:p>
        </p:txBody>
      </p:sp>
      <p:sp>
        <p:nvSpPr>
          <p:cNvPr id="72" name="Google Shape;72;p1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fontScale="92500"/>
          </a:bodyPr>
          <a:lstStyle/>
          <a:p>
            <a:pPr indent="0" lvl="0" marL="0" rtl="0" algn="r">
              <a:spcBef>
                <a:spcPts val="0"/>
              </a:spcBef>
              <a:spcAft>
                <a:spcPts val="0"/>
              </a:spcAft>
              <a:buNone/>
            </a:pPr>
            <a:r>
              <a:rPr lang="en"/>
              <a:t>Slide </a:t>
            </a:r>
            <a:fld id="{00000000-1234-1234-1234-123412341234}" type="slidenum">
              <a:rPr lang="en"/>
              <a:t>‹#›</a:t>
            </a:fld>
            <a:endParaRPr/>
          </a:p>
        </p:txBody>
      </p:sp>
      <p:pic>
        <p:nvPicPr>
          <p:cNvPr id="73" name="Google Shape;73;p14"/>
          <p:cNvPicPr preferRelativeResize="0"/>
          <p:nvPr/>
        </p:nvPicPr>
        <p:blipFill>
          <a:blip r:embed="rId3">
            <a:alphaModFix/>
          </a:blip>
          <a:stretch>
            <a:fillRect/>
          </a:stretch>
        </p:blipFill>
        <p:spPr>
          <a:xfrm>
            <a:off x="5664474" y="2643125"/>
            <a:ext cx="2490599" cy="1703499"/>
          </a:xfrm>
          <a:prstGeom prst="rect">
            <a:avLst/>
          </a:prstGeom>
          <a:noFill/>
          <a:ln>
            <a:noFill/>
          </a:ln>
        </p:spPr>
      </p:pic>
      <p:pic>
        <p:nvPicPr>
          <p:cNvPr id="74" name="Google Shape;74;p14"/>
          <p:cNvPicPr preferRelativeResize="0"/>
          <p:nvPr/>
        </p:nvPicPr>
        <p:blipFill>
          <a:blip r:embed="rId4">
            <a:alphaModFix/>
          </a:blip>
          <a:stretch>
            <a:fillRect/>
          </a:stretch>
        </p:blipFill>
        <p:spPr>
          <a:xfrm>
            <a:off x="4798400" y="1174899"/>
            <a:ext cx="4222748" cy="117285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2" name="Shape 242"/>
        <p:cNvGrpSpPr/>
        <p:nvPr/>
      </p:nvGrpSpPr>
      <p:grpSpPr>
        <a:xfrm>
          <a:off x="0" y="0"/>
          <a:ext cx="0" cy="0"/>
          <a:chOff x="0" y="0"/>
          <a:chExt cx="0" cy="0"/>
        </a:xfrm>
      </p:grpSpPr>
      <p:sp>
        <p:nvSpPr>
          <p:cNvPr id="243" name="Google Shape;243;p3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BetaRCE in action</a:t>
            </a:r>
            <a:endParaRPr/>
          </a:p>
        </p:txBody>
      </p:sp>
      <p:sp>
        <p:nvSpPr>
          <p:cNvPr id="244" name="Google Shape;244;p3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fontScale="92500"/>
          </a:bodyPr>
          <a:lstStyle/>
          <a:p>
            <a:pPr indent="0" lvl="0" marL="0" rtl="0" algn="r">
              <a:spcBef>
                <a:spcPts val="0"/>
              </a:spcBef>
              <a:spcAft>
                <a:spcPts val="0"/>
              </a:spcAft>
              <a:buNone/>
            </a:pPr>
            <a:r>
              <a:rPr lang="en"/>
              <a:t>Slide </a:t>
            </a:r>
            <a:fld id="{00000000-1234-1234-1234-123412341234}" type="slidenum">
              <a:rPr lang="en"/>
              <a:t>‹#›</a:t>
            </a:fld>
            <a:endParaRPr/>
          </a:p>
        </p:txBody>
      </p:sp>
      <p:pic>
        <p:nvPicPr>
          <p:cNvPr id="245" name="Google Shape;245;p32"/>
          <p:cNvPicPr preferRelativeResize="0"/>
          <p:nvPr/>
        </p:nvPicPr>
        <p:blipFill>
          <a:blip r:embed="rId3">
            <a:alphaModFix/>
          </a:blip>
          <a:stretch>
            <a:fillRect/>
          </a:stretch>
        </p:blipFill>
        <p:spPr>
          <a:xfrm>
            <a:off x="381218" y="1112658"/>
            <a:ext cx="2247325" cy="1662299"/>
          </a:xfrm>
          <a:prstGeom prst="rect">
            <a:avLst/>
          </a:prstGeom>
          <a:noFill/>
          <a:ln>
            <a:noFill/>
          </a:ln>
        </p:spPr>
      </p:pic>
      <p:pic>
        <p:nvPicPr>
          <p:cNvPr id="246" name="Google Shape;246;p32"/>
          <p:cNvPicPr preferRelativeResize="0"/>
          <p:nvPr/>
        </p:nvPicPr>
        <p:blipFill>
          <a:blip r:embed="rId4">
            <a:alphaModFix/>
          </a:blip>
          <a:stretch>
            <a:fillRect/>
          </a:stretch>
        </p:blipFill>
        <p:spPr>
          <a:xfrm>
            <a:off x="2784343" y="1112658"/>
            <a:ext cx="2247325" cy="1662294"/>
          </a:xfrm>
          <a:prstGeom prst="rect">
            <a:avLst/>
          </a:prstGeom>
          <a:noFill/>
          <a:ln>
            <a:noFill/>
          </a:ln>
        </p:spPr>
      </p:pic>
      <p:pic>
        <p:nvPicPr>
          <p:cNvPr id="247" name="Google Shape;247;p32"/>
          <p:cNvPicPr preferRelativeResize="0"/>
          <p:nvPr/>
        </p:nvPicPr>
        <p:blipFill>
          <a:blip r:embed="rId5">
            <a:alphaModFix/>
          </a:blip>
          <a:stretch>
            <a:fillRect/>
          </a:stretch>
        </p:blipFill>
        <p:spPr>
          <a:xfrm>
            <a:off x="5213622" y="1112658"/>
            <a:ext cx="2247325" cy="1662302"/>
          </a:xfrm>
          <a:prstGeom prst="rect">
            <a:avLst/>
          </a:prstGeom>
          <a:noFill/>
          <a:ln>
            <a:noFill/>
          </a:ln>
        </p:spPr>
      </p:pic>
      <p:pic>
        <p:nvPicPr>
          <p:cNvPr id="248" name="Google Shape;248;p32"/>
          <p:cNvPicPr preferRelativeResize="0"/>
          <p:nvPr/>
        </p:nvPicPr>
        <p:blipFill>
          <a:blip r:embed="rId6">
            <a:alphaModFix/>
          </a:blip>
          <a:stretch>
            <a:fillRect/>
          </a:stretch>
        </p:blipFill>
        <p:spPr>
          <a:xfrm>
            <a:off x="381225" y="2898008"/>
            <a:ext cx="2186150" cy="1617050"/>
          </a:xfrm>
          <a:prstGeom prst="rect">
            <a:avLst/>
          </a:prstGeom>
          <a:noFill/>
          <a:ln>
            <a:noFill/>
          </a:ln>
        </p:spPr>
      </p:pic>
      <p:pic>
        <p:nvPicPr>
          <p:cNvPr id="249" name="Google Shape;249;p32"/>
          <p:cNvPicPr preferRelativeResize="0"/>
          <p:nvPr/>
        </p:nvPicPr>
        <p:blipFill>
          <a:blip r:embed="rId7">
            <a:alphaModFix/>
          </a:blip>
          <a:stretch>
            <a:fillRect/>
          </a:stretch>
        </p:blipFill>
        <p:spPr>
          <a:xfrm>
            <a:off x="2814936" y="2869876"/>
            <a:ext cx="2186150" cy="1617056"/>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3" name="Shape 253"/>
        <p:cNvGrpSpPr/>
        <p:nvPr/>
      </p:nvGrpSpPr>
      <p:grpSpPr>
        <a:xfrm>
          <a:off x="0" y="0"/>
          <a:ext cx="0" cy="0"/>
          <a:chOff x="0" y="0"/>
          <a:chExt cx="0" cy="0"/>
        </a:xfrm>
      </p:grpSpPr>
      <p:sp>
        <p:nvSpPr>
          <p:cNvPr id="254" name="Google Shape;254;p3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Hyperparameter sensitivity analysis</a:t>
            </a:r>
            <a:endParaRPr/>
          </a:p>
        </p:txBody>
      </p:sp>
      <p:sp>
        <p:nvSpPr>
          <p:cNvPr id="255" name="Google Shape;255;p3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fontScale="92500"/>
          </a:bodyPr>
          <a:lstStyle/>
          <a:p>
            <a:pPr indent="0" lvl="0" marL="0" rtl="0" algn="r">
              <a:spcBef>
                <a:spcPts val="0"/>
              </a:spcBef>
              <a:spcAft>
                <a:spcPts val="0"/>
              </a:spcAft>
              <a:buNone/>
            </a:pPr>
            <a:r>
              <a:rPr lang="en"/>
              <a:t>Slide </a:t>
            </a:r>
            <a:fld id="{00000000-1234-1234-1234-123412341234}" type="slidenum">
              <a:rPr lang="en"/>
              <a:t>‹#›</a:t>
            </a:fld>
            <a:endParaRPr/>
          </a:p>
        </p:txBody>
      </p:sp>
      <p:pic>
        <p:nvPicPr>
          <p:cNvPr id="256" name="Google Shape;256;p33"/>
          <p:cNvPicPr preferRelativeResize="0"/>
          <p:nvPr/>
        </p:nvPicPr>
        <p:blipFill>
          <a:blip r:embed="rId3">
            <a:alphaModFix/>
          </a:blip>
          <a:stretch>
            <a:fillRect/>
          </a:stretch>
        </p:blipFill>
        <p:spPr>
          <a:xfrm>
            <a:off x="492500" y="1749800"/>
            <a:ext cx="4143026" cy="2190175"/>
          </a:xfrm>
          <a:prstGeom prst="rect">
            <a:avLst/>
          </a:prstGeom>
          <a:noFill/>
          <a:ln>
            <a:noFill/>
          </a:ln>
        </p:spPr>
      </p:pic>
      <p:pic>
        <p:nvPicPr>
          <p:cNvPr id="257" name="Google Shape;257;p33"/>
          <p:cNvPicPr preferRelativeResize="0"/>
          <p:nvPr/>
        </p:nvPicPr>
        <p:blipFill>
          <a:blip r:embed="rId4">
            <a:alphaModFix/>
          </a:blip>
          <a:stretch>
            <a:fillRect/>
          </a:stretch>
        </p:blipFill>
        <p:spPr>
          <a:xfrm>
            <a:off x="5169418" y="1749800"/>
            <a:ext cx="3776200" cy="204892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1" name="Shape 261"/>
        <p:cNvGrpSpPr/>
        <p:nvPr/>
      </p:nvGrpSpPr>
      <p:grpSpPr>
        <a:xfrm>
          <a:off x="0" y="0"/>
          <a:ext cx="0" cy="0"/>
          <a:chOff x="0" y="0"/>
          <a:chExt cx="0" cy="0"/>
        </a:xfrm>
      </p:grpSpPr>
      <p:sp>
        <p:nvSpPr>
          <p:cNvPr id="262" name="Google Shape;262;p3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fontScale="92500"/>
          </a:bodyPr>
          <a:lstStyle/>
          <a:p>
            <a:pPr indent="0" lvl="0" marL="0" rtl="0" algn="r">
              <a:spcBef>
                <a:spcPts val="0"/>
              </a:spcBef>
              <a:spcAft>
                <a:spcPts val="0"/>
              </a:spcAft>
              <a:buNone/>
            </a:pPr>
            <a:r>
              <a:rPr lang="en"/>
              <a:t>Slide </a:t>
            </a:r>
            <a:fld id="{00000000-1234-1234-1234-123412341234}" type="slidenum">
              <a:rPr lang="en"/>
              <a:t>‹#›</a:t>
            </a:fld>
            <a:endParaRPr/>
          </a:p>
        </p:txBody>
      </p:sp>
      <p:pic>
        <p:nvPicPr>
          <p:cNvPr id="263" name="Google Shape;263;p34"/>
          <p:cNvPicPr preferRelativeResize="0"/>
          <p:nvPr/>
        </p:nvPicPr>
        <p:blipFill>
          <a:blip r:embed="rId3">
            <a:alphaModFix/>
          </a:blip>
          <a:stretch>
            <a:fillRect/>
          </a:stretch>
        </p:blipFill>
        <p:spPr>
          <a:xfrm>
            <a:off x="3366425" y="629300"/>
            <a:ext cx="5502425" cy="3752200"/>
          </a:xfrm>
          <a:prstGeom prst="rect">
            <a:avLst/>
          </a:prstGeom>
          <a:noFill/>
          <a:ln>
            <a:noFill/>
          </a:ln>
        </p:spPr>
      </p:pic>
      <p:pic>
        <p:nvPicPr>
          <p:cNvPr id="264" name="Google Shape;264;p34"/>
          <p:cNvPicPr preferRelativeResize="0"/>
          <p:nvPr/>
        </p:nvPicPr>
        <p:blipFill>
          <a:blip r:embed="rId4">
            <a:alphaModFix/>
          </a:blip>
          <a:stretch>
            <a:fillRect/>
          </a:stretch>
        </p:blipFill>
        <p:spPr>
          <a:xfrm>
            <a:off x="371825" y="1928473"/>
            <a:ext cx="2875817" cy="64327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8" name="Shape 268"/>
        <p:cNvGrpSpPr/>
        <p:nvPr/>
      </p:nvGrpSpPr>
      <p:grpSpPr>
        <a:xfrm>
          <a:off x="0" y="0"/>
          <a:ext cx="0" cy="0"/>
          <a:chOff x="0" y="0"/>
          <a:chExt cx="0" cy="0"/>
        </a:xfrm>
      </p:grpSpPr>
      <p:sp>
        <p:nvSpPr>
          <p:cNvPr id="269" name="Google Shape;269;p3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270" name="Google Shape;270;p35"/>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sp>
        <p:nvSpPr>
          <p:cNvPr id="271" name="Google Shape;271;p3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fontScale="92500"/>
          </a:bodyPr>
          <a:lstStyle/>
          <a:p>
            <a:pPr indent="0" lvl="0" marL="0" rtl="0" algn="r">
              <a:spcBef>
                <a:spcPts val="0"/>
              </a:spcBef>
              <a:spcAft>
                <a:spcPts val="0"/>
              </a:spcAft>
              <a:buNone/>
            </a:pPr>
            <a:r>
              <a:rPr lang="en"/>
              <a:t>Slide </a:t>
            </a:r>
            <a:fld id="{00000000-1234-1234-1234-123412341234}" type="slidenum">
              <a:rPr lang="en"/>
              <a:t>‹#›</a:t>
            </a:fld>
            <a:endParaRPr/>
          </a:p>
        </p:txBody>
      </p:sp>
      <p:pic>
        <p:nvPicPr>
          <p:cNvPr id="272" name="Google Shape;272;p35"/>
          <p:cNvPicPr preferRelativeResize="0"/>
          <p:nvPr/>
        </p:nvPicPr>
        <p:blipFill>
          <a:blip r:embed="rId3">
            <a:alphaModFix/>
          </a:blip>
          <a:stretch>
            <a:fillRect/>
          </a:stretch>
        </p:blipFill>
        <p:spPr>
          <a:xfrm>
            <a:off x="3078945" y="176850"/>
            <a:ext cx="3376901" cy="451510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6" name="Shape 276"/>
        <p:cNvGrpSpPr/>
        <p:nvPr/>
      </p:nvGrpSpPr>
      <p:grpSpPr>
        <a:xfrm>
          <a:off x="0" y="0"/>
          <a:ext cx="0" cy="0"/>
          <a:chOff x="0" y="0"/>
          <a:chExt cx="0" cy="0"/>
        </a:xfrm>
      </p:grpSpPr>
      <p:sp>
        <p:nvSpPr>
          <p:cNvPr id="277" name="Google Shape;277;p3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278" name="Google Shape;278;p36"/>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sp>
        <p:nvSpPr>
          <p:cNvPr id="279" name="Google Shape;279;p3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fontScale="92500"/>
          </a:bodyPr>
          <a:lstStyle/>
          <a:p>
            <a:pPr indent="0" lvl="0" marL="0" rtl="0" algn="r">
              <a:spcBef>
                <a:spcPts val="0"/>
              </a:spcBef>
              <a:spcAft>
                <a:spcPts val="0"/>
              </a:spcAft>
              <a:buNone/>
            </a:pPr>
            <a:r>
              <a:rPr lang="en"/>
              <a:t>Slide </a:t>
            </a:r>
            <a:fld id="{00000000-1234-1234-1234-123412341234}" type="slidenum">
              <a:rPr lang="en"/>
              <a:t>‹#›</a:t>
            </a:fld>
            <a:endParaRPr/>
          </a:p>
        </p:txBody>
      </p:sp>
      <p:pic>
        <p:nvPicPr>
          <p:cNvPr id="280" name="Google Shape;280;p36"/>
          <p:cNvPicPr preferRelativeResize="0"/>
          <p:nvPr/>
        </p:nvPicPr>
        <p:blipFill>
          <a:blip r:embed="rId3">
            <a:alphaModFix/>
          </a:blip>
          <a:stretch>
            <a:fillRect/>
          </a:stretch>
        </p:blipFill>
        <p:spPr>
          <a:xfrm>
            <a:off x="0" y="814474"/>
            <a:ext cx="9144000" cy="3514552"/>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4" name="Shape 284"/>
        <p:cNvGrpSpPr/>
        <p:nvPr/>
      </p:nvGrpSpPr>
      <p:grpSpPr>
        <a:xfrm>
          <a:off x="0" y="0"/>
          <a:ext cx="0" cy="0"/>
          <a:chOff x="0" y="0"/>
          <a:chExt cx="0" cy="0"/>
        </a:xfrm>
      </p:grpSpPr>
      <p:sp>
        <p:nvSpPr>
          <p:cNvPr id="285" name="Google Shape;285;p3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286" name="Google Shape;286;p37"/>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sp>
        <p:nvSpPr>
          <p:cNvPr id="287" name="Google Shape;287;p3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fontScale="92500"/>
          </a:bodyPr>
          <a:lstStyle/>
          <a:p>
            <a:pPr indent="0" lvl="0" marL="0" rtl="0" algn="r">
              <a:spcBef>
                <a:spcPts val="0"/>
              </a:spcBef>
              <a:spcAft>
                <a:spcPts val="0"/>
              </a:spcAft>
              <a:buNone/>
            </a:pPr>
            <a:r>
              <a:rPr lang="en"/>
              <a:t>Slide </a:t>
            </a:r>
            <a:fld id="{00000000-1234-1234-1234-123412341234}" type="slidenum">
              <a:rPr lang="en"/>
              <a:t>‹#›</a:t>
            </a:fld>
            <a:endParaRPr/>
          </a:p>
        </p:txBody>
      </p:sp>
      <p:pic>
        <p:nvPicPr>
          <p:cNvPr id="288" name="Google Shape;288;p37"/>
          <p:cNvPicPr preferRelativeResize="0"/>
          <p:nvPr/>
        </p:nvPicPr>
        <p:blipFill>
          <a:blip r:embed="rId3">
            <a:alphaModFix/>
          </a:blip>
          <a:stretch>
            <a:fillRect/>
          </a:stretch>
        </p:blipFill>
        <p:spPr>
          <a:xfrm>
            <a:off x="2944816" y="0"/>
            <a:ext cx="4467925" cy="5143501"/>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2" name="Shape 292"/>
        <p:cNvGrpSpPr/>
        <p:nvPr/>
      </p:nvGrpSpPr>
      <p:grpSpPr>
        <a:xfrm>
          <a:off x="0" y="0"/>
          <a:ext cx="0" cy="0"/>
          <a:chOff x="0" y="0"/>
          <a:chExt cx="0" cy="0"/>
        </a:xfrm>
      </p:grpSpPr>
      <p:sp>
        <p:nvSpPr>
          <p:cNvPr id="293" name="Google Shape;293;p3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294" name="Google Shape;294;p38"/>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sp>
        <p:nvSpPr>
          <p:cNvPr id="295" name="Google Shape;295;p3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fontScale="92500"/>
          </a:bodyPr>
          <a:lstStyle/>
          <a:p>
            <a:pPr indent="0" lvl="0" marL="0" rtl="0" algn="r">
              <a:spcBef>
                <a:spcPts val="0"/>
              </a:spcBef>
              <a:spcAft>
                <a:spcPts val="0"/>
              </a:spcAft>
              <a:buNone/>
            </a:pPr>
            <a:r>
              <a:rPr lang="en"/>
              <a:t>Slide </a:t>
            </a:r>
            <a:fld id="{00000000-1234-1234-1234-123412341234}" type="slidenum">
              <a:rPr lang="en"/>
              <a:t>‹#›</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 name="Shape 78"/>
        <p:cNvGrpSpPr/>
        <p:nvPr/>
      </p:nvGrpSpPr>
      <p:grpSpPr>
        <a:xfrm>
          <a:off x="0" y="0"/>
          <a:ext cx="0" cy="0"/>
          <a:chOff x="0" y="0"/>
          <a:chExt cx="0" cy="0"/>
        </a:xfrm>
      </p:grpSpPr>
      <p:sp>
        <p:nvSpPr>
          <p:cNvPr id="79" name="Google Shape;79;p15"/>
          <p:cNvSpPr txBox="1"/>
          <p:nvPr>
            <p:ph idx="1" type="body"/>
          </p:nvPr>
        </p:nvSpPr>
        <p:spPr>
          <a:xfrm>
            <a:off x="311700" y="1152475"/>
            <a:ext cx="42603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1500"/>
          </a:p>
          <a:p>
            <a:pPr indent="0" lvl="0" marL="0" rtl="0" algn="l">
              <a:spcBef>
                <a:spcPts val="1200"/>
              </a:spcBef>
              <a:spcAft>
                <a:spcPts val="1200"/>
              </a:spcAft>
              <a:buNone/>
            </a:pPr>
            <a:r>
              <a:rPr lang="en" sz="1500"/>
              <a:t>A counterfactual is robust if it’s classified identically for both the original model and a new, changed model.</a:t>
            </a:r>
            <a:endParaRPr sz="1500"/>
          </a:p>
        </p:txBody>
      </p:sp>
      <p:sp>
        <p:nvSpPr>
          <p:cNvPr id="80" name="Google Shape;80;p1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Robust Counterfactual Explanations</a:t>
            </a:r>
            <a:endParaRPr/>
          </a:p>
        </p:txBody>
      </p:sp>
      <p:sp>
        <p:nvSpPr>
          <p:cNvPr id="81" name="Google Shape;81;p1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fontScale="92500"/>
          </a:bodyPr>
          <a:lstStyle/>
          <a:p>
            <a:pPr indent="0" lvl="0" marL="0" rtl="0" algn="r">
              <a:spcBef>
                <a:spcPts val="0"/>
              </a:spcBef>
              <a:spcAft>
                <a:spcPts val="0"/>
              </a:spcAft>
              <a:buNone/>
            </a:pPr>
            <a:r>
              <a:rPr lang="en"/>
              <a:t>Slide </a:t>
            </a:r>
            <a:fld id="{00000000-1234-1234-1234-123412341234}" type="slidenum">
              <a:rPr lang="en"/>
              <a:t>‹#›</a:t>
            </a:fld>
            <a:endParaRPr/>
          </a:p>
        </p:txBody>
      </p:sp>
      <p:pic>
        <p:nvPicPr>
          <p:cNvPr id="82" name="Google Shape;82;p15"/>
          <p:cNvPicPr preferRelativeResize="0"/>
          <p:nvPr/>
        </p:nvPicPr>
        <p:blipFill>
          <a:blip r:embed="rId3">
            <a:alphaModFix/>
          </a:blip>
          <a:stretch>
            <a:fillRect/>
          </a:stretch>
        </p:blipFill>
        <p:spPr>
          <a:xfrm>
            <a:off x="4692650" y="1325763"/>
            <a:ext cx="4267202" cy="2491970"/>
          </a:xfrm>
          <a:prstGeom prst="rect">
            <a:avLst/>
          </a:prstGeom>
          <a:noFill/>
          <a:ln>
            <a:noFill/>
          </a:ln>
        </p:spPr>
      </p:pic>
      <p:pic>
        <p:nvPicPr>
          <p:cNvPr id="83" name="Google Shape;83;p15"/>
          <p:cNvPicPr preferRelativeResize="0"/>
          <p:nvPr/>
        </p:nvPicPr>
        <p:blipFill>
          <a:blip r:embed="rId4">
            <a:alphaModFix/>
          </a:blip>
          <a:stretch>
            <a:fillRect/>
          </a:stretch>
        </p:blipFill>
        <p:spPr>
          <a:xfrm>
            <a:off x="350325" y="2993750"/>
            <a:ext cx="4063799" cy="8239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8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1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Different perspectives on model changes?</a:t>
            </a:r>
            <a:endParaRPr/>
          </a:p>
        </p:txBody>
      </p:sp>
      <p:sp>
        <p:nvSpPr>
          <p:cNvPr id="89" name="Google Shape;89;p16"/>
          <p:cNvSpPr txBox="1"/>
          <p:nvPr>
            <p:ph idx="1" type="body"/>
          </p:nvPr>
        </p:nvSpPr>
        <p:spPr>
          <a:xfrm>
            <a:off x="311700" y="1152475"/>
            <a:ext cx="65145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Jiang et al. 2022 [1] define model change as an update to model parameters</a:t>
            </a:r>
            <a:endParaRPr/>
          </a:p>
          <a:p>
            <a:pPr indent="0" lvl="0" marL="457200" rtl="0" algn="l">
              <a:spcBef>
                <a:spcPts val="1200"/>
              </a:spcBef>
              <a:spcAft>
                <a:spcPts val="0"/>
              </a:spcAft>
              <a:buNone/>
            </a:pPr>
            <a:r>
              <a:t/>
            </a:r>
            <a:endParaRPr/>
          </a:p>
          <a:p>
            <a:pPr indent="-342900" lvl="0" marL="457200" rtl="0" algn="l">
              <a:spcBef>
                <a:spcPts val="1200"/>
              </a:spcBef>
              <a:spcAft>
                <a:spcPts val="0"/>
              </a:spcAft>
              <a:buSzPts val="1800"/>
              <a:buChar char="●"/>
            </a:pPr>
            <a:r>
              <a:rPr lang="en"/>
              <a:t>Xu and Wu et al. 2024 [2] define model change as the inner product between functions</a:t>
            </a:r>
            <a:endParaRPr/>
          </a:p>
        </p:txBody>
      </p:sp>
      <p:sp>
        <p:nvSpPr>
          <p:cNvPr id="90" name="Google Shape;90;p1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fontScale="92500"/>
          </a:bodyPr>
          <a:lstStyle/>
          <a:p>
            <a:pPr indent="0" lvl="0" marL="0" rtl="0" algn="r">
              <a:spcBef>
                <a:spcPts val="0"/>
              </a:spcBef>
              <a:spcAft>
                <a:spcPts val="0"/>
              </a:spcAft>
              <a:buNone/>
            </a:pPr>
            <a:r>
              <a:rPr lang="en"/>
              <a:t>Slide </a:t>
            </a:r>
            <a:fld id="{00000000-1234-1234-1234-123412341234}" type="slidenum">
              <a:rPr lang="en"/>
              <a:t>‹#›</a:t>
            </a:fld>
            <a:endParaRPr/>
          </a:p>
        </p:txBody>
      </p:sp>
      <p:pic>
        <p:nvPicPr>
          <p:cNvPr id="91" name="Google Shape;91;p16"/>
          <p:cNvPicPr preferRelativeResize="0"/>
          <p:nvPr/>
        </p:nvPicPr>
        <p:blipFill>
          <a:blip r:embed="rId3">
            <a:alphaModFix/>
          </a:blip>
          <a:stretch>
            <a:fillRect/>
          </a:stretch>
        </p:blipFill>
        <p:spPr>
          <a:xfrm>
            <a:off x="2704550" y="3040363"/>
            <a:ext cx="6127749" cy="1457150"/>
          </a:xfrm>
          <a:prstGeom prst="rect">
            <a:avLst/>
          </a:prstGeom>
          <a:noFill/>
          <a:ln>
            <a:noFill/>
          </a:ln>
        </p:spPr>
      </p:pic>
      <p:pic>
        <p:nvPicPr>
          <p:cNvPr id="92" name="Google Shape;92;p16"/>
          <p:cNvPicPr preferRelativeResize="0"/>
          <p:nvPr/>
        </p:nvPicPr>
        <p:blipFill>
          <a:blip r:embed="rId4">
            <a:alphaModFix/>
          </a:blip>
          <a:stretch>
            <a:fillRect/>
          </a:stretch>
        </p:blipFill>
        <p:spPr>
          <a:xfrm>
            <a:off x="6138325" y="1486353"/>
            <a:ext cx="2693974" cy="10854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sp>
        <p:nvSpPr>
          <p:cNvPr id="97" name="Google Shape;97;p1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Our perspective on model change</a:t>
            </a:r>
            <a:endParaRPr/>
          </a:p>
        </p:txBody>
      </p:sp>
      <p:sp>
        <p:nvSpPr>
          <p:cNvPr id="98" name="Google Shape;98;p17"/>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t/>
            </a:r>
            <a:endParaRPr/>
          </a:p>
          <a:p>
            <a:pPr indent="0" lvl="0" marL="0" rtl="0" algn="l">
              <a:spcBef>
                <a:spcPts val="1200"/>
              </a:spcBef>
              <a:spcAft>
                <a:spcPts val="0"/>
              </a:spcAft>
              <a:buNone/>
            </a:pPr>
            <a:r>
              <a:rPr lang="en"/>
              <a:t>New models can be a result of a change in</a:t>
            </a:r>
            <a:endParaRPr/>
          </a:p>
          <a:p>
            <a:pPr indent="-317500" lvl="1" marL="914400" rtl="0" algn="l">
              <a:spcBef>
                <a:spcPts val="1200"/>
              </a:spcBef>
              <a:spcAft>
                <a:spcPts val="0"/>
              </a:spcAft>
              <a:buSzPts val="1400"/>
              <a:buChar char="○"/>
            </a:pPr>
            <a:r>
              <a:rPr lang="en"/>
              <a:t>Data</a:t>
            </a:r>
            <a:endParaRPr/>
          </a:p>
          <a:p>
            <a:pPr indent="-317500" lvl="1" marL="914400" rtl="0" algn="l">
              <a:spcBef>
                <a:spcPts val="0"/>
              </a:spcBef>
              <a:spcAft>
                <a:spcPts val="0"/>
              </a:spcAft>
              <a:buSzPts val="1400"/>
              <a:buChar char="○"/>
            </a:pPr>
            <a:r>
              <a:rPr lang="en"/>
              <a:t>Model architecture</a:t>
            </a:r>
            <a:endParaRPr/>
          </a:p>
          <a:p>
            <a:pPr indent="-317500" lvl="1" marL="914400" rtl="0" algn="l">
              <a:spcBef>
                <a:spcPts val="0"/>
              </a:spcBef>
              <a:spcAft>
                <a:spcPts val="0"/>
              </a:spcAft>
              <a:buSzPts val="1400"/>
              <a:buChar char="○"/>
            </a:pPr>
            <a:r>
              <a:rPr lang="en"/>
              <a:t>Training algorithm</a:t>
            </a:r>
            <a:endParaRPr/>
          </a:p>
          <a:p>
            <a:pPr indent="-317500" lvl="1" marL="914400" rtl="0" algn="l">
              <a:spcBef>
                <a:spcPts val="0"/>
              </a:spcBef>
              <a:spcAft>
                <a:spcPts val="0"/>
              </a:spcAft>
              <a:buSzPts val="1400"/>
              <a:buChar char="○"/>
            </a:pPr>
            <a:r>
              <a:rPr lang="en"/>
              <a:t>Other, application-specific parameters</a:t>
            </a:r>
            <a:endParaRPr/>
          </a:p>
        </p:txBody>
      </p:sp>
      <p:sp>
        <p:nvSpPr>
          <p:cNvPr id="99" name="Google Shape;99;p1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fontScale="92500"/>
          </a:bodyPr>
          <a:lstStyle/>
          <a:p>
            <a:pPr indent="0" lvl="0" marL="0" rtl="0" algn="r">
              <a:spcBef>
                <a:spcPts val="0"/>
              </a:spcBef>
              <a:spcAft>
                <a:spcPts val="0"/>
              </a:spcAft>
              <a:buNone/>
            </a:pPr>
            <a:r>
              <a:rPr lang="en"/>
              <a:t>Slide </a:t>
            </a:r>
            <a:fld id="{00000000-1234-1234-1234-123412341234}" type="slidenum">
              <a:rPr lang="en"/>
              <a:t>‹#›</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p18"/>
          <p:cNvSpPr txBox="1"/>
          <p:nvPr>
            <p:ph idx="1" type="body"/>
          </p:nvPr>
        </p:nvSpPr>
        <p:spPr>
          <a:xfrm>
            <a:off x="311700" y="1152475"/>
            <a:ext cx="42603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1500"/>
          </a:p>
          <a:p>
            <a:pPr indent="0" lvl="0" marL="0" rtl="0" algn="l">
              <a:spcBef>
                <a:spcPts val="1200"/>
              </a:spcBef>
              <a:spcAft>
                <a:spcPts val="1200"/>
              </a:spcAft>
              <a:buNone/>
            </a:pPr>
            <a:r>
              <a:rPr lang="en" sz="1500"/>
              <a:t>A space that contains models which you expect to might see in the future. For instance, these changes can be as simple as model retraining + architecture modifications, data shift or random seed change. Compatible with any model type.</a:t>
            </a:r>
            <a:endParaRPr sz="1500"/>
          </a:p>
        </p:txBody>
      </p:sp>
      <p:sp>
        <p:nvSpPr>
          <p:cNvPr id="105" name="Google Shape;105;p1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Space of Admissible Models (SAM)</a:t>
            </a:r>
            <a:endParaRPr/>
          </a:p>
        </p:txBody>
      </p:sp>
      <p:sp>
        <p:nvSpPr>
          <p:cNvPr id="106" name="Google Shape;106;p1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fontScale="92500"/>
          </a:bodyPr>
          <a:lstStyle/>
          <a:p>
            <a:pPr indent="0" lvl="0" marL="0" rtl="0" algn="r">
              <a:spcBef>
                <a:spcPts val="0"/>
              </a:spcBef>
              <a:spcAft>
                <a:spcPts val="0"/>
              </a:spcAft>
              <a:buNone/>
            </a:pPr>
            <a:r>
              <a:rPr lang="en"/>
              <a:t>Slide </a:t>
            </a:r>
            <a:fld id="{00000000-1234-1234-1234-123412341234}" type="slidenum">
              <a:rPr lang="en"/>
              <a:t>‹#›</a:t>
            </a:fld>
            <a:endParaRPr/>
          </a:p>
        </p:txBody>
      </p:sp>
      <p:pic>
        <p:nvPicPr>
          <p:cNvPr id="107" name="Google Shape;107;p18"/>
          <p:cNvPicPr preferRelativeResize="0"/>
          <p:nvPr/>
        </p:nvPicPr>
        <p:blipFill>
          <a:blip r:embed="rId3">
            <a:alphaModFix/>
          </a:blip>
          <a:stretch>
            <a:fillRect/>
          </a:stretch>
        </p:blipFill>
        <p:spPr>
          <a:xfrm>
            <a:off x="4753950" y="1676350"/>
            <a:ext cx="4267200" cy="1857295"/>
          </a:xfrm>
          <a:prstGeom prst="rect">
            <a:avLst/>
          </a:prstGeom>
          <a:noFill/>
          <a:ln>
            <a:noFill/>
          </a:ln>
        </p:spPr>
      </p:pic>
      <p:pic>
        <p:nvPicPr>
          <p:cNvPr id="108" name="Google Shape;108;p18"/>
          <p:cNvPicPr preferRelativeResize="0"/>
          <p:nvPr/>
        </p:nvPicPr>
        <p:blipFill>
          <a:blip r:embed="rId4">
            <a:alphaModFix/>
          </a:blip>
          <a:stretch>
            <a:fillRect/>
          </a:stretch>
        </p:blipFill>
        <p:spPr>
          <a:xfrm>
            <a:off x="311700" y="3389329"/>
            <a:ext cx="4571999" cy="9239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sp>
        <p:nvSpPr>
          <p:cNvPr id="113" name="Google Shape;113;p19"/>
          <p:cNvSpPr/>
          <p:nvPr/>
        </p:nvSpPr>
        <p:spPr>
          <a:xfrm>
            <a:off x="4911922" y="119850"/>
            <a:ext cx="4106400" cy="2451900"/>
          </a:xfrm>
          <a:prstGeom prst="roundRect">
            <a:avLst>
              <a:gd fmla="val 16667" name="adj"/>
            </a:avLst>
          </a:prstGeom>
          <a:solidFill>
            <a:schemeClr val="lt1"/>
          </a:solidFill>
          <a:ln cap="flat" cmpd="sng" w="28575">
            <a:solidFill>
              <a:srgbClr val="0A246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14" name="Google Shape;114;p1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How to verify CF robustness?</a:t>
            </a:r>
            <a:endParaRPr/>
          </a:p>
        </p:txBody>
      </p:sp>
      <p:sp>
        <p:nvSpPr>
          <p:cNvPr id="115" name="Google Shape;115;p19"/>
          <p:cNvSpPr txBox="1"/>
          <p:nvPr>
            <p:ph idx="1" type="body"/>
          </p:nvPr>
        </p:nvSpPr>
        <p:spPr>
          <a:xfrm>
            <a:off x="5053033" y="204600"/>
            <a:ext cx="3914700" cy="1079400"/>
          </a:xfrm>
          <a:prstGeom prst="rect">
            <a:avLst/>
          </a:prstGeom>
          <a:noFill/>
        </p:spPr>
        <p:txBody>
          <a:bodyPr anchorCtr="0" anchor="t" bIns="91425" lIns="91425" spcFirstLastPara="1" rIns="91425" wrap="square" tIns="91425">
            <a:normAutofit/>
          </a:bodyPr>
          <a:lstStyle/>
          <a:p>
            <a:pPr indent="0" lvl="0" marL="0" rtl="0" algn="l">
              <a:spcBef>
                <a:spcPts val="0"/>
              </a:spcBef>
              <a:spcAft>
                <a:spcPts val="1200"/>
              </a:spcAft>
              <a:buClr>
                <a:schemeClr val="dk1"/>
              </a:buClr>
              <a:buSzPts val="1100"/>
              <a:buFont typeface="Arial"/>
              <a:buNone/>
            </a:pPr>
            <a:r>
              <a:rPr i="1" lang="en" sz="1500"/>
              <a:t>A counterfactual is robust if it’s classified identically for both the original model and a new, changed model</a:t>
            </a:r>
            <a:endParaRPr i="1"/>
          </a:p>
        </p:txBody>
      </p:sp>
      <p:sp>
        <p:nvSpPr>
          <p:cNvPr id="116" name="Google Shape;116;p1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fontScale="92500"/>
          </a:bodyPr>
          <a:lstStyle/>
          <a:p>
            <a:pPr indent="0" lvl="0" marL="0" rtl="0" algn="r">
              <a:spcBef>
                <a:spcPts val="0"/>
              </a:spcBef>
              <a:spcAft>
                <a:spcPts val="0"/>
              </a:spcAft>
              <a:buNone/>
            </a:pPr>
            <a:r>
              <a:rPr lang="en"/>
              <a:t>Slide </a:t>
            </a:r>
            <a:fld id="{00000000-1234-1234-1234-123412341234}" type="slidenum">
              <a:rPr lang="en"/>
              <a:t>‹#›</a:t>
            </a:fld>
            <a:endParaRPr/>
          </a:p>
        </p:txBody>
      </p:sp>
      <p:pic>
        <p:nvPicPr>
          <p:cNvPr id="117" name="Google Shape;117;p19"/>
          <p:cNvPicPr preferRelativeResize="0"/>
          <p:nvPr/>
        </p:nvPicPr>
        <p:blipFill>
          <a:blip r:embed="rId3">
            <a:alphaModFix/>
          </a:blip>
          <a:stretch>
            <a:fillRect/>
          </a:stretch>
        </p:blipFill>
        <p:spPr>
          <a:xfrm>
            <a:off x="5002397" y="1166501"/>
            <a:ext cx="3993450" cy="836225"/>
          </a:xfrm>
          <a:prstGeom prst="rect">
            <a:avLst/>
          </a:prstGeom>
          <a:noFill/>
          <a:ln>
            <a:noFill/>
          </a:ln>
        </p:spPr>
      </p:pic>
      <p:pic>
        <p:nvPicPr>
          <p:cNvPr id="118" name="Google Shape;118;p19"/>
          <p:cNvPicPr preferRelativeResize="0"/>
          <p:nvPr/>
        </p:nvPicPr>
        <p:blipFill>
          <a:blip r:embed="rId4">
            <a:alphaModFix/>
          </a:blip>
          <a:stretch>
            <a:fillRect/>
          </a:stretch>
        </p:blipFill>
        <p:spPr>
          <a:xfrm>
            <a:off x="5729910" y="2122599"/>
            <a:ext cx="2616824" cy="291775"/>
          </a:xfrm>
          <a:prstGeom prst="rect">
            <a:avLst/>
          </a:prstGeom>
          <a:noFill/>
          <a:ln>
            <a:noFill/>
          </a:ln>
        </p:spPr>
      </p:pic>
      <p:pic>
        <p:nvPicPr>
          <p:cNvPr id="119" name="Google Shape;119;p19"/>
          <p:cNvPicPr preferRelativeResize="0"/>
          <p:nvPr/>
        </p:nvPicPr>
        <p:blipFill>
          <a:blip r:embed="rId5">
            <a:alphaModFix/>
          </a:blip>
          <a:stretch>
            <a:fillRect/>
          </a:stretch>
        </p:blipFill>
        <p:spPr>
          <a:xfrm>
            <a:off x="798539" y="1372301"/>
            <a:ext cx="2866449" cy="1247625"/>
          </a:xfrm>
          <a:prstGeom prst="rect">
            <a:avLst/>
          </a:prstGeom>
          <a:noFill/>
          <a:ln>
            <a:noFill/>
          </a:ln>
        </p:spPr>
      </p:pic>
      <p:sp>
        <p:nvSpPr>
          <p:cNvPr id="120" name="Google Shape;120;p19"/>
          <p:cNvSpPr txBox="1"/>
          <p:nvPr/>
        </p:nvSpPr>
        <p:spPr>
          <a:xfrm>
            <a:off x="63525" y="1795675"/>
            <a:ext cx="32592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rgbClr val="0A2463"/>
                </a:solidFill>
                <a:latin typeface="Google Sans"/>
                <a:ea typeface="Google Sans"/>
                <a:cs typeface="Google Sans"/>
                <a:sym typeface="Google Sans"/>
              </a:rPr>
              <a:t>SAM</a:t>
            </a:r>
            <a:endParaRPr sz="1800">
              <a:solidFill>
                <a:srgbClr val="0A2463"/>
              </a:solidFill>
              <a:latin typeface="Google Sans"/>
              <a:ea typeface="Google Sans"/>
              <a:cs typeface="Google Sans"/>
              <a:sym typeface="Google Sans"/>
            </a:endParaRPr>
          </a:p>
        </p:txBody>
      </p:sp>
      <p:pic>
        <p:nvPicPr>
          <p:cNvPr id="121" name="Google Shape;121;p19"/>
          <p:cNvPicPr preferRelativeResize="0"/>
          <p:nvPr/>
        </p:nvPicPr>
        <p:blipFill>
          <a:blip r:embed="rId6">
            <a:alphaModFix/>
          </a:blip>
          <a:stretch>
            <a:fillRect/>
          </a:stretch>
        </p:blipFill>
        <p:spPr>
          <a:xfrm>
            <a:off x="599000" y="2974525"/>
            <a:ext cx="2096225" cy="1618550"/>
          </a:xfrm>
          <a:prstGeom prst="rect">
            <a:avLst/>
          </a:prstGeom>
          <a:noFill/>
          <a:ln>
            <a:noFill/>
          </a:ln>
        </p:spPr>
      </p:pic>
      <p:sp>
        <p:nvSpPr>
          <p:cNvPr id="122" name="Google Shape;122;p19"/>
          <p:cNvSpPr txBox="1"/>
          <p:nvPr/>
        </p:nvSpPr>
        <p:spPr>
          <a:xfrm>
            <a:off x="115325" y="3552950"/>
            <a:ext cx="32592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rgbClr val="0A2463"/>
                </a:solidFill>
                <a:latin typeface="Google Sans"/>
                <a:ea typeface="Google Sans"/>
                <a:cs typeface="Google Sans"/>
                <a:sym typeface="Google Sans"/>
              </a:rPr>
              <a:t>CF</a:t>
            </a:r>
            <a:endParaRPr sz="1800">
              <a:solidFill>
                <a:srgbClr val="0A2463"/>
              </a:solidFill>
              <a:latin typeface="Google Sans"/>
              <a:ea typeface="Google Sans"/>
              <a:cs typeface="Google Sans"/>
              <a:sym typeface="Google Sans"/>
            </a:endParaRPr>
          </a:p>
        </p:txBody>
      </p:sp>
      <p:sp>
        <p:nvSpPr>
          <p:cNvPr id="123" name="Google Shape;123;p19"/>
          <p:cNvSpPr/>
          <p:nvPr/>
        </p:nvSpPr>
        <p:spPr>
          <a:xfrm rot="3224770">
            <a:off x="3200882" y="2611863"/>
            <a:ext cx="641737" cy="393622"/>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24" name="Google Shape;124;p19"/>
          <p:cNvSpPr/>
          <p:nvPr/>
        </p:nvSpPr>
        <p:spPr>
          <a:xfrm rot="-1462382">
            <a:off x="2970606" y="3586838"/>
            <a:ext cx="641908" cy="393924"/>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25" name="Google Shape;125;p19"/>
          <p:cNvSpPr txBox="1"/>
          <p:nvPr/>
        </p:nvSpPr>
        <p:spPr>
          <a:xfrm>
            <a:off x="3660875" y="3183825"/>
            <a:ext cx="9735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800">
                <a:solidFill>
                  <a:srgbClr val="0A2463"/>
                </a:solidFill>
                <a:latin typeface="Google Sans"/>
                <a:ea typeface="Google Sans"/>
                <a:cs typeface="Google Sans"/>
                <a:sym typeface="Google Sans"/>
              </a:rPr>
              <a:t>Verify</a:t>
            </a:r>
            <a:endParaRPr b="1" sz="1800">
              <a:solidFill>
                <a:srgbClr val="0A2463"/>
              </a:solidFill>
              <a:latin typeface="Google Sans"/>
              <a:ea typeface="Google Sans"/>
              <a:cs typeface="Google Sans"/>
              <a:sym typeface="Google Sans"/>
            </a:endParaRPr>
          </a:p>
        </p:txBody>
      </p:sp>
      <p:pic>
        <p:nvPicPr>
          <p:cNvPr id="126" name="Google Shape;126;p19"/>
          <p:cNvPicPr preferRelativeResize="0"/>
          <p:nvPr/>
        </p:nvPicPr>
        <p:blipFill>
          <a:blip r:embed="rId7">
            <a:alphaModFix/>
          </a:blip>
          <a:stretch>
            <a:fillRect/>
          </a:stretch>
        </p:blipFill>
        <p:spPr>
          <a:xfrm>
            <a:off x="5053025" y="3183825"/>
            <a:ext cx="1555339" cy="362200"/>
          </a:xfrm>
          <a:prstGeom prst="rect">
            <a:avLst/>
          </a:prstGeom>
          <a:noFill/>
          <a:ln>
            <a:noFill/>
          </a:ln>
        </p:spPr>
      </p:pic>
      <p:pic>
        <p:nvPicPr>
          <p:cNvPr id="127" name="Google Shape;127;p19"/>
          <p:cNvPicPr preferRelativeResize="0"/>
          <p:nvPr/>
        </p:nvPicPr>
        <p:blipFill>
          <a:blip r:embed="rId8">
            <a:alphaModFix/>
          </a:blip>
          <a:stretch>
            <a:fillRect/>
          </a:stretch>
        </p:blipFill>
        <p:spPr>
          <a:xfrm>
            <a:off x="5054250" y="3577425"/>
            <a:ext cx="1552900" cy="362204"/>
          </a:xfrm>
          <a:prstGeom prst="rect">
            <a:avLst/>
          </a:prstGeom>
          <a:noFill/>
          <a:ln>
            <a:noFill/>
          </a:ln>
        </p:spPr>
      </p:pic>
      <p:sp>
        <p:nvSpPr>
          <p:cNvPr id="128" name="Google Shape;128;p19"/>
          <p:cNvSpPr txBox="1"/>
          <p:nvPr/>
        </p:nvSpPr>
        <p:spPr>
          <a:xfrm>
            <a:off x="3660863" y="2311300"/>
            <a:ext cx="9735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i="1" lang="en" sz="1800">
                <a:solidFill>
                  <a:srgbClr val="0A2463"/>
                </a:solidFill>
                <a:latin typeface="Google Sans"/>
                <a:ea typeface="Google Sans"/>
                <a:cs typeface="Google Sans"/>
                <a:sym typeface="Google Sans"/>
              </a:rPr>
              <a:t>Sample</a:t>
            </a:r>
            <a:endParaRPr i="1" sz="1800">
              <a:solidFill>
                <a:srgbClr val="0A2463"/>
              </a:solidFill>
              <a:latin typeface="Google Sans"/>
              <a:ea typeface="Google Sans"/>
              <a:cs typeface="Google Sans"/>
              <a:sym typeface="Google Sans"/>
            </a:endParaRPr>
          </a:p>
        </p:txBody>
      </p:sp>
      <p:pic>
        <p:nvPicPr>
          <p:cNvPr id="129" name="Google Shape;129;p19"/>
          <p:cNvPicPr preferRelativeResize="0"/>
          <p:nvPr/>
        </p:nvPicPr>
        <p:blipFill>
          <a:blip r:embed="rId9">
            <a:alphaModFix/>
          </a:blip>
          <a:stretch>
            <a:fillRect/>
          </a:stretch>
        </p:blipFill>
        <p:spPr>
          <a:xfrm>
            <a:off x="6764898" y="2931562"/>
            <a:ext cx="2067396" cy="1653925"/>
          </a:xfrm>
          <a:prstGeom prst="rect">
            <a:avLst/>
          </a:prstGeom>
          <a:noFill/>
          <a:ln>
            <a:noFill/>
          </a:ln>
        </p:spPr>
      </p:pic>
      <p:sp>
        <p:nvSpPr>
          <p:cNvPr id="130" name="Google Shape;130;p19"/>
          <p:cNvSpPr txBox="1"/>
          <p:nvPr/>
        </p:nvSpPr>
        <p:spPr>
          <a:xfrm>
            <a:off x="6407172" y="4493753"/>
            <a:ext cx="2616900" cy="323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900">
                <a:latin typeface="Google Sans"/>
                <a:ea typeface="Google Sans"/>
                <a:cs typeface="Google Sans"/>
                <a:sym typeface="Google Sans"/>
              </a:rPr>
              <a:t>https://en.wikipedia.org/wiki/Beta_distribution</a:t>
            </a:r>
            <a:endParaRPr sz="900">
              <a:latin typeface="Google Sans"/>
              <a:ea typeface="Google Sans"/>
              <a:cs typeface="Google Sans"/>
              <a:sym typeface="Google Sans"/>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2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2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2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2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2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2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2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2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3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sp>
        <p:nvSpPr>
          <p:cNvPr id="135" name="Google Shape;135;p2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Modeling robustness</a:t>
            </a:r>
            <a:endParaRPr/>
          </a:p>
        </p:txBody>
      </p:sp>
      <p:sp>
        <p:nvSpPr>
          <p:cNvPr id="136" name="Google Shape;136;p2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fontScale="92500"/>
          </a:bodyPr>
          <a:lstStyle/>
          <a:p>
            <a:pPr indent="0" lvl="0" marL="0" rtl="0" algn="r">
              <a:spcBef>
                <a:spcPts val="0"/>
              </a:spcBef>
              <a:spcAft>
                <a:spcPts val="0"/>
              </a:spcAft>
              <a:buNone/>
            </a:pPr>
            <a:r>
              <a:rPr lang="en"/>
              <a:t>Slide </a:t>
            </a:r>
            <a:fld id="{00000000-1234-1234-1234-123412341234}" type="slidenum">
              <a:rPr lang="en"/>
              <a:t>‹#›</a:t>
            </a:fld>
            <a:endParaRPr/>
          </a:p>
        </p:txBody>
      </p:sp>
      <p:pic>
        <p:nvPicPr>
          <p:cNvPr id="137" name="Google Shape;137;p20"/>
          <p:cNvPicPr preferRelativeResize="0"/>
          <p:nvPr/>
        </p:nvPicPr>
        <p:blipFill>
          <a:blip r:embed="rId3">
            <a:alphaModFix/>
          </a:blip>
          <a:stretch>
            <a:fillRect/>
          </a:stretch>
        </p:blipFill>
        <p:spPr>
          <a:xfrm>
            <a:off x="1531825" y="3390925"/>
            <a:ext cx="2183100" cy="572700"/>
          </a:xfrm>
          <a:prstGeom prst="rect">
            <a:avLst/>
          </a:prstGeom>
          <a:noFill/>
          <a:ln>
            <a:noFill/>
          </a:ln>
        </p:spPr>
      </p:pic>
      <p:pic>
        <p:nvPicPr>
          <p:cNvPr id="138" name="Google Shape;138;p20"/>
          <p:cNvPicPr preferRelativeResize="0"/>
          <p:nvPr/>
        </p:nvPicPr>
        <p:blipFill>
          <a:blip r:embed="rId4">
            <a:alphaModFix/>
          </a:blip>
          <a:stretch>
            <a:fillRect/>
          </a:stretch>
        </p:blipFill>
        <p:spPr>
          <a:xfrm>
            <a:off x="4744850" y="1958350"/>
            <a:ext cx="3340825" cy="878100"/>
          </a:xfrm>
          <a:prstGeom prst="rect">
            <a:avLst/>
          </a:prstGeom>
          <a:noFill/>
          <a:ln>
            <a:noFill/>
          </a:ln>
        </p:spPr>
      </p:pic>
      <p:pic>
        <p:nvPicPr>
          <p:cNvPr id="139" name="Google Shape;139;p20"/>
          <p:cNvPicPr preferRelativeResize="0"/>
          <p:nvPr/>
        </p:nvPicPr>
        <p:blipFill>
          <a:blip r:embed="rId5">
            <a:alphaModFix/>
          </a:blip>
          <a:stretch>
            <a:fillRect/>
          </a:stretch>
        </p:blipFill>
        <p:spPr>
          <a:xfrm>
            <a:off x="4744850" y="3107300"/>
            <a:ext cx="3512251" cy="1426300"/>
          </a:xfrm>
          <a:prstGeom prst="rect">
            <a:avLst/>
          </a:prstGeom>
          <a:noFill/>
          <a:ln>
            <a:noFill/>
          </a:ln>
        </p:spPr>
      </p:pic>
      <p:pic>
        <p:nvPicPr>
          <p:cNvPr id="140" name="Google Shape;140;p20"/>
          <p:cNvPicPr preferRelativeResize="0"/>
          <p:nvPr/>
        </p:nvPicPr>
        <p:blipFill>
          <a:blip r:embed="rId6">
            <a:alphaModFix/>
          </a:blip>
          <a:stretch>
            <a:fillRect/>
          </a:stretch>
        </p:blipFill>
        <p:spPr>
          <a:xfrm>
            <a:off x="1500025" y="2114950"/>
            <a:ext cx="2183100" cy="456806"/>
          </a:xfrm>
          <a:prstGeom prst="rect">
            <a:avLst/>
          </a:prstGeom>
          <a:noFill/>
          <a:ln>
            <a:noFill/>
          </a:ln>
        </p:spPr>
      </p:pic>
      <p:pic>
        <p:nvPicPr>
          <p:cNvPr id="141" name="Google Shape;141;p20"/>
          <p:cNvPicPr preferRelativeResize="0"/>
          <p:nvPr/>
        </p:nvPicPr>
        <p:blipFill>
          <a:blip r:embed="rId7">
            <a:alphaModFix/>
          </a:blip>
          <a:stretch>
            <a:fillRect/>
          </a:stretch>
        </p:blipFill>
        <p:spPr>
          <a:xfrm>
            <a:off x="3589200" y="1065750"/>
            <a:ext cx="1555339" cy="362200"/>
          </a:xfrm>
          <a:prstGeom prst="rect">
            <a:avLst/>
          </a:prstGeom>
          <a:noFill/>
          <a:ln>
            <a:noFill/>
          </a:ln>
        </p:spPr>
      </p:pic>
      <p:pic>
        <p:nvPicPr>
          <p:cNvPr id="142" name="Google Shape;142;p20"/>
          <p:cNvPicPr preferRelativeResize="0"/>
          <p:nvPr/>
        </p:nvPicPr>
        <p:blipFill>
          <a:blip r:embed="rId8">
            <a:alphaModFix/>
          </a:blip>
          <a:stretch>
            <a:fillRect/>
          </a:stretch>
        </p:blipFill>
        <p:spPr>
          <a:xfrm>
            <a:off x="3590425" y="1459350"/>
            <a:ext cx="1552900" cy="362204"/>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4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3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sp>
        <p:nvSpPr>
          <p:cNvPr id="147" name="Google Shape;147;p2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Verification</a:t>
            </a:r>
            <a:endParaRPr/>
          </a:p>
        </p:txBody>
      </p:sp>
      <p:sp>
        <p:nvSpPr>
          <p:cNvPr id="148" name="Google Shape;148;p21"/>
          <p:cNvSpPr txBox="1"/>
          <p:nvPr>
            <p:ph idx="1" type="body"/>
          </p:nvPr>
        </p:nvSpPr>
        <p:spPr>
          <a:xfrm>
            <a:off x="311700" y="1762975"/>
            <a:ext cx="3900600" cy="2064900"/>
          </a:xfrm>
          <a:prstGeom prst="rect">
            <a:avLst/>
          </a:prstGeom>
        </p:spPr>
        <p:txBody>
          <a:bodyPr anchorCtr="0" anchor="t" bIns="91425" lIns="91425" spcFirstLastPara="1" rIns="91425" wrap="square" tIns="91425">
            <a:normAutofit/>
          </a:bodyPr>
          <a:lstStyle/>
          <a:p>
            <a:pPr indent="-298450" lvl="0" marL="457200" rtl="0" algn="l">
              <a:lnSpc>
                <a:spcPct val="115000"/>
              </a:lnSpc>
              <a:spcBef>
                <a:spcPts val="1200"/>
              </a:spcBef>
              <a:spcAft>
                <a:spcPts val="0"/>
              </a:spcAft>
              <a:buClr>
                <a:schemeClr val="dk1"/>
              </a:buClr>
              <a:buSzPts val="1100"/>
              <a:buAutoNum type="arabicPeriod"/>
            </a:pPr>
            <a:r>
              <a:rPr lang="en" sz="1100">
                <a:solidFill>
                  <a:schemeClr val="dk1"/>
                </a:solidFill>
              </a:rPr>
              <a:t>Sample </a:t>
            </a:r>
            <a:r>
              <a:rPr i="1" lang="en" sz="1100">
                <a:solidFill>
                  <a:schemeClr val="dk1"/>
                </a:solidFill>
              </a:rPr>
              <a:t>k </a:t>
            </a:r>
            <a:r>
              <a:rPr lang="en" sz="1100">
                <a:solidFill>
                  <a:schemeClr val="dk1"/>
                </a:solidFill>
              </a:rPr>
              <a:t>models from SAM</a:t>
            </a:r>
            <a:endParaRPr sz="1100">
              <a:solidFill>
                <a:schemeClr val="dk1"/>
              </a:solidFill>
            </a:endParaRPr>
          </a:p>
          <a:p>
            <a:pPr indent="-298450" lvl="0" marL="457200" rtl="0" algn="l">
              <a:lnSpc>
                <a:spcPct val="115000"/>
              </a:lnSpc>
              <a:spcBef>
                <a:spcPts val="0"/>
              </a:spcBef>
              <a:spcAft>
                <a:spcPts val="0"/>
              </a:spcAft>
              <a:buClr>
                <a:schemeClr val="dk1"/>
              </a:buClr>
              <a:buSzPts val="1100"/>
              <a:buAutoNum type="arabicPeriod"/>
            </a:pPr>
            <a:r>
              <a:rPr lang="en" sz="1100">
                <a:solidFill>
                  <a:schemeClr val="dk1"/>
                </a:solidFill>
              </a:rPr>
              <a:t>Classify </a:t>
            </a:r>
            <a:r>
              <a:rPr i="1" lang="en" sz="1100">
                <a:solidFill>
                  <a:schemeClr val="dk1"/>
                </a:solidFill>
              </a:rPr>
              <a:t>CF</a:t>
            </a:r>
            <a:r>
              <a:rPr lang="en" sz="1100">
                <a:solidFill>
                  <a:schemeClr val="dk1"/>
                </a:solidFill>
              </a:rPr>
              <a:t> with these models</a:t>
            </a:r>
            <a:endParaRPr sz="1100">
              <a:solidFill>
                <a:schemeClr val="dk1"/>
              </a:solidFill>
            </a:endParaRPr>
          </a:p>
          <a:p>
            <a:pPr indent="-298450" lvl="0" marL="457200" rtl="0" algn="l">
              <a:lnSpc>
                <a:spcPct val="115000"/>
              </a:lnSpc>
              <a:spcBef>
                <a:spcPts val="0"/>
              </a:spcBef>
              <a:spcAft>
                <a:spcPts val="0"/>
              </a:spcAft>
              <a:buClr>
                <a:schemeClr val="dk1"/>
              </a:buClr>
              <a:buSzPts val="1100"/>
              <a:buAutoNum type="arabicPeriod"/>
            </a:pPr>
            <a:r>
              <a:rPr lang="en" sz="1100">
                <a:solidFill>
                  <a:schemeClr val="dk1"/>
                </a:solidFill>
              </a:rPr>
              <a:t>For each prediction check if </a:t>
            </a:r>
            <a:r>
              <a:rPr i="1" lang="en" sz="1100">
                <a:solidFill>
                  <a:schemeClr val="dk1"/>
                </a:solidFill>
              </a:rPr>
              <a:t>M(x) == M’(x)</a:t>
            </a:r>
            <a:endParaRPr i="1" sz="1100">
              <a:solidFill>
                <a:schemeClr val="dk1"/>
              </a:solidFill>
            </a:endParaRPr>
          </a:p>
          <a:p>
            <a:pPr indent="-298450" lvl="0" marL="457200" rtl="0" algn="l">
              <a:lnSpc>
                <a:spcPct val="115000"/>
              </a:lnSpc>
              <a:spcBef>
                <a:spcPts val="0"/>
              </a:spcBef>
              <a:spcAft>
                <a:spcPts val="0"/>
              </a:spcAft>
              <a:buClr>
                <a:schemeClr val="dk1"/>
              </a:buClr>
              <a:buSzPts val="1100"/>
              <a:buAutoNum type="arabicPeriod"/>
            </a:pPr>
            <a:r>
              <a:rPr lang="en" sz="1100">
                <a:solidFill>
                  <a:schemeClr val="dk1"/>
                </a:solidFill>
              </a:rPr>
              <a:t>Count the number of robust CFs to estimate p</a:t>
            </a:r>
            <a:endParaRPr sz="1100">
              <a:solidFill>
                <a:schemeClr val="dk1"/>
              </a:solidFill>
            </a:endParaRPr>
          </a:p>
          <a:p>
            <a:pPr indent="-298450" lvl="0" marL="457200" rtl="0" algn="l">
              <a:lnSpc>
                <a:spcPct val="115000"/>
              </a:lnSpc>
              <a:spcBef>
                <a:spcPts val="0"/>
              </a:spcBef>
              <a:spcAft>
                <a:spcPts val="0"/>
              </a:spcAft>
              <a:buClr>
                <a:schemeClr val="dk1"/>
              </a:buClr>
              <a:buSzPts val="1100"/>
              <a:buAutoNum type="arabicPeriod"/>
            </a:pPr>
            <a:r>
              <a:rPr lang="en" sz="1100">
                <a:solidFill>
                  <a:srgbClr val="CCCCCC"/>
                </a:solidFill>
              </a:rPr>
              <a:t>Use this evidence to update the noninformative Jeffreys prior for robustness (Beta)</a:t>
            </a:r>
            <a:endParaRPr sz="1100">
              <a:solidFill>
                <a:srgbClr val="CCCCCC"/>
              </a:solidFill>
            </a:endParaRPr>
          </a:p>
          <a:p>
            <a:pPr indent="-298450" lvl="0" marL="457200" rtl="0" algn="l">
              <a:lnSpc>
                <a:spcPct val="115000"/>
              </a:lnSpc>
              <a:spcBef>
                <a:spcPts val="0"/>
              </a:spcBef>
              <a:spcAft>
                <a:spcPts val="0"/>
              </a:spcAft>
              <a:buClr>
                <a:schemeClr val="dk1"/>
              </a:buClr>
              <a:buSzPts val="1100"/>
              <a:buAutoNum type="arabicPeriod"/>
            </a:pPr>
            <a:r>
              <a:rPr lang="en" sz="1100">
                <a:solidFill>
                  <a:srgbClr val="CCCCCC"/>
                </a:solidFill>
              </a:rPr>
              <a:t>Finally, verify if the counterfactual is (𝛿, 𝛼)-robust</a:t>
            </a:r>
            <a:endParaRPr>
              <a:solidFill>
                <a:srgbClr val="CCCCCC"/>
              </a:solidFill>
            </a:endParaRPr>
          </a:p>
        </p:txBody>
      </p:sp>
      <p:sp>
        <p:nvSpPr>
          <p:cNvPr id="149" name="Google Shape;149;p2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fontScale="92500"/>
          </a:bodyPr>
          <a:lstStyle/>
          <a:p>
            <a:pPr indent="0" lvl="0" marL="0" rtl="0" algn="r">
              <a:spcBef>
                <a:spcPts val="0"/>
              </a:spcBef>
              <a:spcAft>
                <a:spcPts val="0"/>
              </a:spcAft>
              <a:buNone/>
            </a:pPr>
            <a:r>
              <a:rPr lang="en"/>
              <a:t>Slide </a:t>
            </a:r>
            <a:fld id="{00000000-1234-1234-1234-123412341234}" type="slidenum">
              <a:rPr lang="en"/>
              <a:t>‹#›</a:t>
            </a:fld>
            <a:endParaRPr/>
          </a:p>
        </p:txBody>
      </p:sp>
      <p:pic>
        <p:nvPicPr>
          <p:cNvPr id="150" name="Google Shape;150;p21"/>
          <p:cNvPicPr preferRelativeResize="0"/>
          <p:nvPr/>
        </p:nvPicPr>
        <p:blipFill>
          <a:blip r:embed="rId3">
            <a:alphaModFix/>
          </a:blip>
          <a:stretch>
            <a:fillRect/>
          </a:stretch>
        </p:blipFill>
        <p:spPr>
          <a:xfrm>
            <a:off x="4212299" y="1220601"/>
            <a:ext cx="4616201" cy="2950001"/>
          </a:xfrm>
          <a:prstGeom prst="rect">
            <a:avLst/>
          </a:prstGeom>
          <a:noFill/>
          <a:ln>
            <a:noFill/>
          </a:ln>
        </p:spPr>
      </p:pic>
      <p:sp>
        <p:nvSpPr>
          <p:cNvPr id="151" name="Google Shape;151;p21"/>
          <p:cNvSpPr/>
          <p:nvPr/>
        </p:nvSpPr>
        <p:spPr>
          <a:xfrm>
            <a:off x="7655275" y="1855600"/>
            <a:ext cx="345600" cy="296400"/>
          </a:xfrm>
          <a:prstGeom prst="roundRect">
            <a:avLst>
              <a:gd fmla="val 16667" name="adj"/>
            </a:avLst>
          </a:prstGeom>
          <a:solidFill>
            <a:srgbClr val="9FC5E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1</a:t>
            </a:r>
            <a:endParaRPr/>
          </a:p>
        </p:txBody>
      </p:sp>
      <p:sp>
        <p:nvSpPr>
          <p:cNvPr id="152" name="Google Shape;152;p21"/>
          <p:cNvSpPr/>
          <p:nvPr/>
        </p:nvSpPr>
        <p:spPr>
          <a:xfrm>
            <a:off x="7309675" y="4159928"/>
            <a:ext cx="345600" cy="296400"/>
          </a:xfrm>
          <a:prstGeom prst="roundRect">
            <a:avLst>
              <a:gd fmla="val 16667" name="adj"/>
            </a:avLst>
          </a:prstGeom>
          <a:solidFill>
            <a:srgbClr val="9FC5E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2</a:t>
            </a:r>
            <a:endParaRPr/>
          </a:p>
        </p:txBody>
      </p:sp>
      <p:sp>
        <p:nvSpPr>
          <p:cNvPr id="153" name="Google Shape;153;p21"/>
          <p:cNvSpPr/>
          <p:nvPr/>
        </p:nvSpPr>
        <p:spPr>
          <a:xfrm>
            <a:off x="7843075" y="2647228"/>
            <a:ext cx="345600" cy="296400"/>
          </a:xfrm>
          <a:prstGeom prst="roundRect">
            <a:avLst>
              <a:gd fmla="val 16667" name="adj"/>
            </a:avLst>
          </a:prstGeom>
          <a:solidFill>
            <a:srgbClr val="9FC5E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3</a:t>
            </a:r>
            <a:endParaRPr/>
          </a:p>
        </p:txBody>
      </p:sp>
      <p:sp>
        <p:nvSpPr>
          <p:cNvPr id="154" name="Google Shape;154;p21"/>
          <p:cNvSpPr/>
          <p:nvPr/>
        </p:nvSpPr>
        <p:spPr>
          <a:xfrm>
            <a:off x="8472450" y="3709803"/>
            <a:ext cx="345600" cy="296400"/>
          </a:xfrm>
          <a:prstGeom prst="roundRect">
            <a:avLst>
              <a:gd fmla="val 16667" name="adj"/>
            </a:avLst>
          </a:prstGeom>
          <a:solidFill>
            <a:srgbClr val="9FC5E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4</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